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3" r:id="rId3"/>
    <p:sldId id="285" r:id="rId4"/>
    <p:sldId id="258" r:id="rId5"/>
    <p:sldId id="272" r:id="rId6"/>
    <p:sldId id="262" r:id="rId7"/>
    <p:sldId id="284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93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5C5BA-4CA2-43D5-B0FC-2AC30F73F606}" type="datetimeFigureOut">
              <a:rPr lang="en-US" smtClean="0"/>
              <a:pPr/>
              <a:t>4/3/2012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7EAF0-9BFB-426D-A27D-1AC000A14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5C5BA-4CA2-43D5-B0FC-2AC30F73F606}" type="datetimeFigureOut">
              <a:rPr lang="en-US" smtClean="0"/>
              <a:pPr/>
              <a:t>4/3/2012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7EAF0-9BFB-426D-A27D-1AC000A14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5C5BA-4CA2-43D5-B0FC-2AC30F73F606}" type="datetimeFigureOut">
              <a:rPr lang="en-US" smtClean="0"/>
              <a:pPr/>
              <a:t>4/3/2012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7EAF0-9BFB-426D-A27D-1AC000A14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5C5BA-4CA2-43D5-B0FC-2AC30F73F606}" type="datetimeFigureOut">
              <a:rPr lang="en-US" smtClean="0"/>
              <a:pPr/>
              <a:t>4/3/2012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7EAF0-9BFB-426D-A27D-1AC000A14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5C5BA-4CA2-43D5-B0FC-2AC30F73F606}" type="datetimeFigureOut">
              <a:rPr lang="en-US" smtClean="0"/>
              <a:pPr/>
              <a:t>4/3/2012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7EAF0-9BFB-426D-A27D-1AC000A14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5C5BA-4CA2-43D5-B0FC-2AC30F73F606}" type="datetimeFigureOut">
              <a:rPr lang="en-US" smtClean="0"/>
              <a:pPr/>
              <a:t>4/3/2012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7EAF0-9BFB-426D-A27D-1AC000A14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5C5BA-4CA2-43D5-B0FC-2AC30F73F606}" type="datetimeFigureOut">
              <a:rPr lang="en-US" smtClean="0"/>
              <a:pPr/>
              <a:t>4/3/2012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7EAF0-9BFB-426D-A27D-1AC000A14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5C5BA-4CA2-43D5-B0FC-2AC30F73F606}" type="datetimeFigureOut">
              <a:rPr lang="en-US" smtClean="0"/>
              <a:pPr/>
              <a:t>4/3/2012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7EAF0-9BFB-426D-A27D-1AC000A14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5C5BA-4CA2-43D5-B0FC-2AC30F73F606}" type="datetimeFigureOut">
              <a:rPr lang="en-US" smtClean="0"/>
              <a:pPr/>
              <a:t>4/3/2012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7EAF0-9BFB-426D-A27D-1AC000A14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5C5BA-4CA2-43D5-B0FC-2AC30F73F606}" type="datetimeFigureOut">
              <a:rPr lang="en-US" smtClean="0"/>
              <a:pPr/>
              <a:t>4/3/2012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7EAF0-9BFB-426D-A27D-1AC000A14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5C5BA-4CA2-43D5-B0FC-2AC30F73F606}" type="datetimeFigureOut">
              <a:rPr lang="en-US" smtClean="0"/>
              <a:pPr/>
              <a:t>4/3/2012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7EAF0-9BFB-426D-A27D-1AC000A14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F5C5BA-4CA2-43D5-B0FC-2AC30F73F606}" type="datetimeFigureOut">
              <a:rPr lang="en-US" smtClean="0"/>
              <a:pPr/>
              <a:t>4/3/2012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37EAF0-9BFB-426D-A27D-1AC000A14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Cookies and Session Objects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 Evans Adams</a:t>
            </a:r>
          </a:p>
          <a:p>
            <a:r>
              <a:rPr lang="en-US" dirty="0" smtClean="0"/>
              <a:t>March 2012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PostBack</a:t>
            </a:r>
          </a:p>
        </p:txBody>
      </p:sp>
      <p:sp>
        <p:nvSpPr>
          <p:cNvPr id="2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Advanced Visual Basic 2005, 4</a:t>
            </a:r>
            <a:r>
              <a:rPr lang="en-US" baseline="30000"/>
              <a:t>th</a:t>
            </a:r>
            <a:r>
              <a:rPr lang="en-US"/>
              <a:t> Edition. © Pearson Education Inc.</a:t>
            </a:r>
          </a:p>
        </p:txBody>
      </p:sp>
      <p:sp>
        <p:nvSpPr>
          <p:cNvPr id="2969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2C1FBF-F856-4285-88CC-6D5F9946E711}" type="slidenum">
              <a:rPr lang="en-US"/>
              <a:pPr>
                <a:defRPr/>
              </a:pPr>
              <a:t>2</a:t>
            </a:fld>
            <a:endParaRPr lang="en-US"/>
          </a:p>
        </p:txBody>
      </p:sp>
      <p:pic>
        <p:nvPicPr>
          <p:cNvPr id="26629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2743200"/>
            <a:ext cx="6400800" cy="3795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30" name="TextBox 5"/>
          <p:cNvSpPr txBox="1">
            <a:spLocks noChangeArrowheads="1"/>
          </p:cNvSpPr>
          <p:nvPr/>
        </p:nvSpPr>
        <p:spPr bwMode="auto">
          <a:xfrm>
            <a:off x="533400" y="1447800"/>
            <a:ext cx="7924800" cy="1062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After Step 4, user clicks a button on the web page, this kicks off the cycle one more time with the page Posted Back to the web server (a </a:t>
            </a:r>
            <a:r>
              <a:rPr lang="en-US" b="1" i="1"/>
              <a:t>PostBack</a:t>
            </a:r>
            <a:r>
              <a:rPr lang="en-US"/>
              <a:t> event)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3400" y="2895600"/>
            <a:ext cx="152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Cookies are maintained 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1752600" y="3352800"/>
            <a:ext cx="457200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239000" y="5334000"/>
            <a:ext cx="152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Session objects are maintained 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 flipH="1">
            <a:off x="6781800" y="5638800"/>
            <a:ext cx="609600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Maintaining State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http is </a:t>
            </a:r>
            <a:r>
              <a:rPr lang="en-US" b="1" i="1" dirty="0" smtClean="0"/>
              <a:t>stateless</a:t>
            </a:r>
            <a:r>
              <a:rPr lang="en-US" dirty="0" smtClean="0"/>
              <a:t> technology</a:t>
            </a:r>
          </a:p>
          <a:p>
            <a:pPr lvl="1"/>
            <a:r>
              <a:rPr lang="en-US" dirty="0" smtClean="0"/>
              <a:t>Individual html pages are unrelated to each other</a:t>
            </a:r>
          </a:p>
          <a:p>
            <a:pPr lvl="1"/>
            <a:r>
              <a:rPr lang="en-US" dirty="0" smtClean="0"/>
              <a:t>No method for retaining the values of variables and controls from one page to the next</a:t>
            </a:r>
          </a:p>
          <a:p>
            <a:pPr lvl="1"/>
            <a:r>
              <a:rPr lang="en-US" dirty="0" smtClean="0"/>
              <a:t>We have used the $_POST method to ‘remember’ the values of </a:t>
            </a:r>
            <a:r>
              <a:rPr lang="en-US" b="1" i="1" dirty="0" smtClean="0"/>
              <a:t>controls</a:t>
            </a:r>
            <a:r>
              <a:rPr lang="en-US" dirty="0" smtClean="0"/>
              <a:t> (</a:t>
            </a:r>
            <a:r>
              <a:rPr lang="en-US" sz="2400" dirty="0" smtClean="0"/>
              <a:t>text boxes, drop-down lists, etc.</a:t>
            </a:r>
            <a:r>
              <a:rPr lang="en-US" dirty="0" smtClean="0"/>
              <a:t>) across multiple activations of the </a:t>
            </a:r>
            <a:r>
              <a:rPr lang="en-US" b="1" i="1" dirty="0" smtClean="0"/>
              <a:t>same page </a:t>
            </a:r>
            <a:r>
              <a:rPr lang="en-US" dirty="0" smtClean="0"/>
              <a:t>or</a:t>
            </a:r>
            <a:r>
              <a:rPr lang="en-US" b="1" i="1" dirty="0" smtClean="0"/>
              <a:t> across multiple pages</a:t>
            </a:r>
            <a:endParaRPr lang="en-US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Types of State Management</a:t>
            </a:r>
          </a:p>
        </p:txBody>
      </p:sp>
      <p:sp>
        <p:nvSpPr>
          <p:cNvPr id="218115" name="Rectangle 3"/>
          <p:cNvSpPr>
            <a:spLocks noGrp="1" noChangeArrowheads="1"/>
          </p:cNvSpPr>
          <p:nvPr>
            <p:ph idx="1"/>
          </p:nvPr>
        </p:nvSpPr>
        <p:spPr/>
        <p:txBody>
          <a:bodyPr rtlCol="0">
            <a:normAutofit fontScale="925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$_POST method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persistence on a single page or across multiple pages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Values of </a:t>
            </a:r>
            <a:r>
              <a:rPr lang="en-US" b="1" i="1" dirty="0" smtClean="0">
                <a:solidFill>
                  <a:srgbClr val="FF0000"/>
                </a:solidFill>
              </a:rPr>
              <a:t>controls</a:t>
            </a:r>
            <a:r>
              <a:rPr lang="en-US" dirty="0" smtClean="0"/>
              <a:t> are maintained in an encrypted, hidden field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Session state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persistence in a single session, across multiple pages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Cookies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persistence across multiple sessions (potentially)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Advanced Visual Basic 2005, 4</a:t>
            </a:r>
            <a:r>
              <a:rPr lang="en-US" baseline="30000"/>
              <a:t>th</a:t>
            </a:r>
            <a:r>
              <a:rPr lang="en-US"/>
              <a:t> Edition. © Pearson Education Inc.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B4DB2A-33AA-4820-ACDD-B383573A9401}" type="slidenum">
              <a:rPr lang="en-US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Browser Cookies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en-US" dirty="0" smtClean="0"/>
              <a:t>Name-value pair stored in a file on the user's computer</a:t>
            </a:r>
          </a:p>
          <a:p>
            <a:pPr lvl="1"/>
            <a:r>
              <a:rPr lang="en-US" dirty="0" smtClean="0"/>
              <a:t>Deleted when browser session terminates by default</a:t>
            </a:r>
          </a:p>
          <a:p>
            <a:pPr lvl="1" eaLnBrk="1" hangingPunct="1"/>
            <a:r>
              <a:rPr lang="en-US" dirty="0" smtClean="0"/>
              <a:t>Can be made </a:t>
            </a:r>
            <a:r>
              <a:rPr lang="en-US" i="1" dirty="0" smtClean="0"/>
              <a:t>persistent </a:t>
            </a:r>
            <a:r>
              <a:rPr lang="en-US" dirty="0" smtClean="0"/>
              <a:t>by overriding defaults</a:t>
            </a:r>
            <a:endParaRPr lang="en-US" i="1" dirty="0" smtClean="0"/>
          </a:p>
          <a:p>
            <a:pPr eaLnBrk="1" hangingPunct="1"/>
            <a:r>
              <a:rPr lang="en-US" dirty="0" smtClean="0"/>
              <a:t>Users can disable cookies in their Web browser</a:t>
            </a:r>
          </a:p>
          <a:p>
            <a:pPr eaLnBrk="1" hangingPunct="1"/>
            <a:r>
              <a:rPr lang="en-US" dirty="0" smtClean="0"/>
              <a:t>Good for small amounts of </a:t>
            </a:r>
            <a:r>
              <a:rPr lang="en-US" b="1" i="1" dirty="0" smtClean="0"/>
              <a:t>string</a:t>
            </a:r>
            <a:r>
              <a:rPr lang="en-US" dirty="0" smtClean="0"/>
              <a:t> data</a:t>
            </a:r>
          </a:p>
          <a:p>
            <a:pPr lvl="1" eaLnBrk="1" hangingPunct="1"/>
            <a:r>
              <a:rPr lang="en-US" dirty="0" smtClean="0"/>
              <a:t>Not encrypted!</a:t>
            </a: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Advanced Visual Basic 2005, 4</a:t>
            </a:r>
            <a:r>
              <a:rPr lang="en-US" baseline="30000"/>
              <a:t>th</a:t>
            </a:r>
            <a:r>
              <a:rPr lang="en-US"/>
              <a:t> Edition. © Pearson Education Inc.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8C2B9A-E1DF-4350-ACAA-475F9EC4D43E}" type="slidenum">
              <a:rPr lang="en-US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Session State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eaLnBrk="1" hangingPunct="1"/>
            <a:r>
              <a:rPr lang="en-US" dirty="0" smtClean="0"/>
              <a:t>A Collection associated with a single user’s browsing session</a:t>
            </a:r>
          </a:p>
          <a:p>
            <a:pPr eaLnBrk="1" hangingPunct="1"/>
            <a:r>
              <a:rPr lang="en-US" dirty="0" smtClean="0"/>
              <a:t>Stored on the web server</a:t>
            </a:r>
          </a:p>
          <a:p>
            <a:pPr eaLnBrk="1" hangingPunct="1"/>
            <a:r>
              <a:rPr lang="en-US" dirty="0" smtClean="0"/>
              <a:t>Saves data when navigating between pages</a:t>
            </a:r>
          </a:p>
          <a:p>
            <a:pPr eaLnBrk="1" hangingPunct="1"/>
            <a:r>
              <a:rPr lang="en-US" dirty="0" smtClean="0"/>
              <a:t>Session ID is created by web server</a:t>
            </a:r>
          </a:p>
          <a:p>
            <a:pPr eaLnBrk="1" hangingPunct="1"/>
            <a:r>
              <a:rPr lang="en-US" dirty="0" smtClean="0"/>
              <a:t>Any </a:t>
            </a:r>
            <a:r>
              <a:rPr lang="en-US" b="1" i="1" dirty="0" smtClean="0">
                <a:solidFill>
                  <a:srgbClr val="FF0000"/>
                </a:solidFill>
              </a:rPr>
              <a:t>object</a:t>
            </a:r>
            <a:r>
              <a:rPr lang="en-US" dirty="0" smtClean="0"/>
              <a:t> can be saved, not just text (like cookies)</a:t>
            </a:r>
          </a:p>
          <a:p>
            <a:pPr eaLnBrk="1" hangingPunct="1"/>
            <a:r>
              <a:rPr lang="en-US" dirty="0" smtClean="0"/>
              <a:t>Remains active while the user's browser is running</a:t>
            </a:r>
          </a:p>
          <a:p>
            <a:pPr lvl="1" eaLnBrk="1" hangingPunct="1"/>
            <a:r>
              <a:rPr lang="en-US" dirty="0" smtClean="0"/>
              <a:t>times out if there is no user activity</a:t>
            </a:r>
          </a:p>
          <a:p>
            <a:pPr eaLnBrk="1" hangingPunct="1"/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Advanced Visual Basic 2005, 4</a:t>
            </a:r>
            <a:r>
              <a:rPr lang="en-US" baseline="30000"/>
              <a:t>th</a:t>
            </a:r>
            <a:r>
              <a:rPr lang="en-US"/>
              <a:t> Edition. © Pearson Education Inc.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8509E9-3946-4B42-9B87-78DE86BC6BAC}" type="slidenum">
              <a:rPr lang="en-US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Cookies and Session Objects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See index.php and register.php in Chapter 12 folder on O</a:t>
            </a:r>
            <a:r>
              <a:rPr lang="en-US" smtClean="0"/>
              <a:t>: drive</a:t>
            </a:r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</TotalTime>
  <Words>338</Words>
  <Application>Microsoft Office PowerPoint</Application>
  <PresentationFormat>On-screen Show (4:3)</PresentationFormat>
  <Paragraphs>45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Cookies and Session Objects</vt:lpstr>
      <vt:lpstr>PostBack</vt:lpstr>
      <vt:lpstr>Maintaining State</vt:lpstr>
      <vt:lpstr>Types of State Management</vt:lpstr>
      <vt:lpstr>Browser Cookies</vt:lpstr>
      <vt:lpstr>Session State</vt:lpstr>
      <vt:lpstr>Cookies and Session Objects Examples</vt:lpstr>
    </vt:vector>
  </TitlesOfParts>
  <Company>Fort Lewis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State Management</dc:title>
  <dc:creator>Helpline</dc:creator>
  <cp:lastModifiedBy>Windows User</cp:lastModifiedBy>
  <cp:revision>16</cp:revision>
  <dcterms:created xsi:type="dcterms:W3CDTF">2010-04-01T19:48:56Z</dcterms:created>
  <dcterms:modified xsi:type="dcterms:W3CDTF">2012-04-03T19:32:24Z</dcterms:modified>
</cp:coreProperties>
</file>