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7" r:id="rId3"/>
    <p:sldId id="258" r:id="rId4"/>
    <p:sldId id="260" r:id="rId5"/>
    <p:sldId id="261" r:id="rId6"/>
    <p:sldId id="257" r:id="rId7"/>
    <p:sldId id="272" r:id="rId8"/>
    <p:sldId id="275" r:id="rId9"/>
    <p:sldId id="273" r:id="rId10"/>
    <p:sldId id="259" r:id="rId11"/>
    <p:sldId id="262" r:id="rId12"/>
    <p:sldId id="276" r:id="rId13"/>
    <p:sldId id="264" r:id="rId14"/>
    <p:sldId id="267" r:id="rId15"/>
    <p:sldId id="265" r:id="rId16"/>
    <p:sldId id="263" r:id="rId17"/>
    <p:sldId id="268" r:id="rId18"/>
    <p:sldId id="269" r:id="rId19"/>
    <p:sldId id="283" r:id="rId20"/>
    <p:sldId id="271" r:id="rId21"/>
    <p:sldId id="280" r:id="rId22"/>
    <p:sldId id="279" r:id="rId23"/>
    <p:sldId id="282" r:id="rId24"/>
    <p:sldId id="281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4C91C-50D6-402C-B2E9-C94E5230EDD2}" type="datetimeFigureOut">
              <a:rPr lang="en-US" smtClean="0"/>
              <a:pPr/>
              <a:t>10/29/2007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F80D0-79B7-4DF6-9FA9-978A736EE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 good site to visit:  http://www.calacademy.org/science_now/archive/headline_science/black_smokers_10032000.php  </a:t>
            </a:r>
          </a:p>
          <a:p>
            <a:r>
              <a:rPr lang="en-US" dirty="0" smtClean="0"/>
              <a:t>Info about vents as possible location</a:t>
            </a:r>
            <a:r>
              <a:rPr lang="en-US" baseline="0" dirty="0" smtClean="0"/>
              <a:t> for origins of life…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F80D0-79B7-4DF6-9FA9-978A736EEC0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?? Give them a worksheet to fill in, with prompting questions?  (e.g. “where must</a:t>
            </a:r>
            <a:r>
              <a:rPr lang="en-US" baseline="0" dirty="0" smtClean="0"/>
              <a:t> the first life have begun?”  = oceans; etc.)  OR even a list of major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F80D0-79B7-4DF6-9FA9-978A736EEC0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F89A9-AEC8-46D2-AD68-8ED8E7FFED90}" type="datetimeFigureOut">
              <a:rPr lang="en-US"/>
              <a:pPr>
                <a:defRPr/>
              </a:pPr>
              <a:t>10/29/2007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20547-0DDE-446E-A1CA-06E6AB763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BEAEC-3AD9-4954-896E-D51CF8292ABD}" type="datetimeFigureOut">
              <a:rPr lang="en-US"/>
              <a:pPr>
                <a:defRPr/>
              </a:pPr>
              <a:t>10/29/2007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11492-F788-4A9E-B6A8-3F667680E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8775B-326B-4E4B-B159-3116446B60A7}" type="datetimeFigureOut">
              <a:rPr lang="en-US"/>
              <a:pPr>
                <a:defRPr/>
              </a:pPr>
              <a:t>10/29/2007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917B9-8E3C-43C7-A44D-2F98B4742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D96AC-3840-453F-A23C-799EF7414B47}" type="datetimeFigureOut">
              <a:rPr lang="en-US"/>
              <a:pPr>
                <a:defRPr/>
              </a:pPr>
              <a:t>10/29/2007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4AF65-E22E-413C-9DC4-EE0F74AEE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3E87F-6FCC-4A48-AF60-AD64C0C0C463}" type="datetimeFigureOut">
              <a:rPr lang="en-US"/>
              <a:pPr>
                <a:defRPr/>
              </a:pPr>
              <a:t>10/29/2007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D3CC9-F13C-453C-94D8-4E4BA49C6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CE1B4-EA1B-44EA-BE43-6A77388C8572}" type="datetimeFigureOut">
              <a:rPr lang="en-US"/>
              <a:pPr>
                <a:defRPr/>
              </a:pPr>
              <a:t>10/29/2007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67B52-D965-4930-9EEE-07A38F589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9B40A-EC25-4649-AA65-F170DA39004D}" type="datetimeFigureOut">
              <a:rPr lang="en-US"/>
              <a:pPr>
                <a:defRPr/>
              </a:pPr>
              <a:t>10/29/2007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2E002-C494-4B4F-A29A-39399A9A5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40C9E-6330-4C38-B5CF-6969334F3E7A}" type="datetimeFigureOut">
              <a:rPr lang="en-US"/>
              <a:pPr>
                <a:defRPr/>
              </a:pPr>
              <a:t>10/29/2007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2AA9E-5FFF-43F3-A0D4-3BCED4340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F0D55-B643-485D-B3E5-4EECFB3B7961}" type="datetimeFigureOut">
              <a:rPr lang="en-US"/>
              <a:pPr>
                <a:defRPr/>
              </a:pPr>
              <a:t>10/29/2007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AC93A-602E-4ECB-94CB-78BEA26E7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EA543-13A8-4F46-AE7A-A63BFF686124}" type="datetimeFigureOut">
              <a:rPr lang="en-US"/>
              <a:pPr>
                <a:defRPr/>
              </a:pPr>
              <a:t>10/29/2007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A923A-EFD5-4726-A894-C6F0F0FFA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C7F84-B723-42A6-AAD4-3F1F2A107456}" type="datetimeFigureOut">
              <a:rPr lang="en-US"/>
              <a:pPr>
                <a:defRPr/>
              </a:pPr>
              <a:t>10/29/2007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C1CBA-4DBB-4390-970F-03F8FEE0F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4E9FDF-5E7C-41D8-A9B8-C897F01C03E1}" type="datetimeFigureOut">
              <a:rPr lang="en-US"/>
              <a:pPr>
                <a:defRPr/>
              </a:pPr>
              <a:t>10/29/2007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98425B-E8BD-4BE3-ABF3-CFCC9F3B4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arlight.com/~mhieb/WVFossils/GeolTimeScale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s.org/wgbh/nova/link/history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wu.edu/~darwin/BiSc151/index4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www.jyi.org/features/ft.php?id=47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eology.com/time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sa.net/nasa/origins_life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://www.ocean.udel.edu/kiosk/bsmoker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History of Life - &amp; Death – on Earth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Bio 125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Part III: Threats to Diversity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Major events in the history of LIFE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Once the first single-celled organisms arose, what do you think were the major milestones in the evolution of life on Earth?</a:t>
            </a:r>
          </a:p>
          <a:p>
            <a:pPr eaLnBrk="1" hangingPunct="1"/>
            <a:r>
              <a:rPr lang="en-US" smtClean="0"/>
              <a:t>In your groups, begin to create your own sequence of major events in life’s history (use your books, and any prior knowledge you have)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Major events in Life’s History:</a:t>
            </a:r>
          </a:p>
        </p:txBody>
      </p:sp>
      <p:pic>
        <p:nvPicPr>
          <p:cNvPr id="8195" name="Picture 2" descr="M:\www\Bio125-ConsBio\ClassMeetings\Week06-Extinction\geotime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97000" y="838200"/>
            <a:ext cx="6318250" cy="6019800"/>
          </a:xfrm>
          <a:noFill/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 rot="-5400000">
            <a:off x="-2217737" y="3976687"/>
            <a:ext cx="533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from </a:t>
            </a:r>
            <a:r>
              <a:rPr lang="en-US" sz="1200">
                <a:latin typeface="Calibri" pitchFamily="34" charset="0"/>
                <a:hlinkClick r:id="rId3"/>
              </a:rPr>
              <a:t>http://www.clearlight.com/~mhieb/WVFossils/GeolTimeScale.html</a:t>
            </a:r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ualr.edu/botany/earthclock.jpg"/>
          <p:cNvPicPr>
            <a:picLocks noChangeAspect="1" noChangeArrowheads="1"/>
          </p:cNvPicPr>
          <p:nvPr/>
        </p:nvPicPr>
        <p:blipFill>
          <a:blip r:embed="rId2"/>
          <a:srcRect l="7500" t="4444" r="3333" b="5556"/>
          <a:stretch>
            <a:fillRect/>
          </a:stretch>
        </p:blipFill>
        <p:spPr bwMode="auto">
          <a:xfrm>
            <a:off x="1" y="-1"/>
            <a:ext cx="9144000" cy="6922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Points: History of Life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History of Life involves enormous change</a:t>
            </a:r>
          </a:p>
          <a:p>
            <a:pPr eaLnBrk="1" hangingPunct="1"/>
            <a:r>
              <a:rPr lang="en-US" smtClean="0"/>
              <a:t>Follow this Link:  </a:t>
            </a:r>
            <a:r>
              <a:rPr lang="en-US" sz="2800" smtClean="0">
                <a:hlinkClick r:id="rId2"/>
              </a:rPr>
              <a:t>http://www.pbs.org/wgbh/nova/link/history.html</a:t>
            </a:r>
            <a:r>
              <a:rPr lang="en-US" sz="2800" smtClean="0"/>
              <a:t> </a:t>
            </a:r>
          </a:p>
          <a:p>
            <a:pPr eaLnBrk="1" hangingPunct="1"/>
            <a:r>
              <a:rPr lang="en-US" smtClean="0"/>
              <a:t>Over time, life has become more diverse &amp; more complex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:\www\Bio125-ConsBio\ClassMeetings\Week06-Extinction\anextdiversit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038" y="0"/>
            <a:ext cx="86661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Points: History of Life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BUT – Life &amp; evolution have not progressed uninterrupted….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is the average “life span” of a species?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Once a species arises via evolution and speciation (processes we’ve discussed!), does it last indefinitely?</a:t>
            </a:r>
          </a:p>
          <a:p>
            <a:pPr eaLnBrk="1" hangingPunct="1"/>
            <a:r>
              <a:rPr lang="en-US" smtClean="0"/>
              <a:t>What does Wilson say…?</a:t>
            </a:r>
          </a:p>
          <a:p>
            <a:pPr eaLnBrk="1" hangingPunct="1"/>
            <a:r>
              <a:rPr lang="en-US" smtClean="0"/>
              <a:t>Species last 2-10 million years  (~4 million years on average)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Extinction is part of Evolution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percentage of all species that have ever lived are now extinct?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Extinction is part of Evolution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has extinction occurred over the course of the history of life – a steady process? Or in abrupt jumps?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tinction rates from 600 million years ago to the present"/>
          <p:cNvPicPr/>
          <p:nvPr/>
        </p:nvPicPr>
        <p:blipFill>
          <a:blip r:embed="rId2">
            <a:lum contrast="42000"/>
          </a:blip>
          <a:srcRect/>
          <a:stretch>
            <a:fillRect/>
          </a:stretch>
        </p:blipFill>
        <p:spPr bwMode="auto">
          <a:xfrm>
            <a:off x="381000" y="228600"/>
            <a:ext cx="8305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gwu.edu/~darwin/BiSc151/MUR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1403"/>
            <a:ext cx="9144000" cy="45297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00800" y="6581001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  <a:hlinkClick r:id="rId3"/>
              </a:rPr>
              <a:t>www.gwu.edu/~darwin/BiSc151/index4.html</a:t>
            </a:r>
            <a:endParaRPr lang="en-US" sz="1000" dirty="0">
              <a:solidFill>
                <a:srgbClr val="00206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:\www\Bio125-ConsBio\ClassMeetings\Week06-Extinction\03ill_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92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M:\www\Bio125-ConsBio\ClassMeetings\Week06-Extinction\anextdiversit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648200" cy="367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4648200" y="4419600"/>
            <a:ext cx="4495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Mass Extinction Episodes in Earth’s history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Mass Extinctions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major extinction events: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: “K-T Boundary” = asteroid (dinosaurs)</a:t>
            </a:r>
          </a:p>
          <a:p>
            <a:pPr lvl="1"/>
            <a:r>
              <a:rPr lang="en-US" dirty="0" smtClean="0"/>
              <a:t>What did this extinction make room for?</a:t>
            </a:r>
          </a:p>
          <a:p>
            <a:r>
              <a:rPr lang="en-US" dirty="0" smtClean="0"/>
              <a:t>Largest mass extinction event was at end of Permian: 95% of all species went extinct!!  Cause unknown, but may be related to land masses coalescing into 1 super-continent (“Pangaea”) </a:t>
            </a:r>
            <a:r>
              <a:rPr lang="en-US" dirty="0" smtClean="0">
                <a:sym typeface="Wingdings" pitchFamily="2" charset="2"/>
              </a:rPr>
              <a:t> climate cooling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Extinctions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reading </a:t>
            </a:r>
            <a:r>
              <a:rPr lang="en-US" dirty="0" err="1" smtClean="0"/>
              <a:t>r.e</a:t>
            </a:r>
            <a:r>
              <a:rPr lang="en-US" dirty="0" smtClean="0"/>
              <a:t>. mass extinctions: </a:t>
            </a:r>
            <a:r>
              <a:rPr lang="en-US" b="1" dirty="0" smtClean="0">
                <a:hlinkClick r:id="rId2"/>
              </a:rPr>
              <a:t>www.jyi.org/features/ft.php?id=472</a:t>
            </a:r>
            <a:endParaRPr lang="en-US" dirty="0"/>
          </a:p>
        </p:txBody>
      </p:sp>
      <p:pic>
        <p:nvPicPr>
          <p:cNvPr id="49154" name="Picture 2" descr="Mass extinctions in pa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1" y="2971799"/>
            <a:ext cx="5087470" cy="3459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Extinctions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relationship between extinction &amp; evolution?</a:t>
            </a:r>
          </a:p>
          <a:p>
            <a:r>
              <a:rPr lang="en-US" dirty="0" smtClean="0"/>
              <a:t>Be able to address this question, and support your argument with some direct evidence from the history of life.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Extinctions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 dirty="0" smtClean="0"/>
              <a:t>There was another, smaller, mass extinction at the end of the Pleistocene which we will discuss in 2 class sessions</a:t>
            </a:r>
          </a:p>
          <a:p>
            <a:r>
              <a:rPr lang="en-US" dirty="0" smtClean="0"/>
              <a:t>But today people talk about the 6</a:t>
            </a:r>
            <a:r>
              <a:rPr lang="en-US" baseline="30000" dirty="0" smtClean="0"/>
              <a:t>th</a:t>
            </a:r>
            <a:r>
              <a:rPr lang="en-US" dirty="0" smtClean="0"/>
              <a:t> Mass Extinction, which is happening today under our very eyes</a:t>
            </a:r>
          </a:p>
          <a:p>
            <a:r>
              <a:rPr lang="en-US" dirty="0" smtClean="0"/>
              <a:t>What is the cause of this 6</a:t>
            </a:r>
            <a:r>
              <a:rPr lang="en-US" baseline="30000" dirty="0" smtClean="0"/>
              <a:t>th</a:t>
            </a:r>
            <a:r>
              <a:rPr lang="en-US" dirty="0" smtClean="0"/>
              <a:t> great extinction event?</a:t>
            </a:r>
          </a:p>
          <a:p>
            <a:r>
              <a:rPr lang="en-US" dirty="0" smtClean="0"/>
              <a:t>This is the subject of the rest of the course…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Earth History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Earth is </a:t>
            </a:r>
            <a:r>
              <a:rPr lang="en-US" i="1" dirty="0" smtClean="0"/>
              <a:t>very</a:t>
            </a:r>
            <a:r>
              <a:rPr lang="en-US" dirty="0" smtClean="0"/>
              <a:t> old – how old, do geologists currently think?</a:t>
            </a:r>
          </a:p>
          <a:p>
            <a:pPr eaLnBrk="1" hangingPunct="1"/>
            <a:r>
              <a:rPr lang="en-US" dirty="0" smtClean="0"/>
              <a:t>4.55 BILLION (4,550,000,000) years</a:t>
            </a:r>
          </a:p>
          <a:p>
            <a:pPr eaLnBrk="1" hangingPunct="1"/>
            <a:r>
              <a:rPr lang="en-US" dirty="0" smtClean="0"/>
              <a:t>How much is a Billion (10</a:t>
            </a:r>
            <a:r>
              <a:rPr lang="en-US" baseline="30000" dirty="0" smtClean="0"/>
              <a:t>9</a:t>
            </a:r>
            <a:r>
              <a:rPr lang="en-US" dirty="0" smtClean="0"/>
              <a:t>)?</a:t>
            </a:r>
          </a:p>
          <a:p>
            <a:pPr eaLnBrk="1" hangingPunct="1"/>
            <a:r>
              <a:rPr lang="en-US" dirty="0" smtClean="0"/>
              <a:t>Start counting one number a second without stopping until you reach a billion. You will be able to stop in 31 years, 259 days, 1 hour, 46 minutes, and 40 seconds!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Introduction to Geologic Time:</a:t>
            </a:r>
          </a:p>
        </p:txBody>
      </p:sp>
      <p:pic>
        <p:nvPicPr>
          <p:cNvPr id="7171" name="Picture 4" descr="http://upload.wikimedia.org/wikipedia/commons/9/98/Earth_clock_h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6170613" cy="618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0" y="1828800"/>
            <a:ext cx="304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Main Point: </a:t>
            </a:r>
            <a:r>
              <a:rPr lang="en-US" sz="2000" dirty="0" smtClean="0"/>
              <a:t>There is an immense amount of time in Earth’s history – enough for a </a:t>
            </a:r>
            <a:r>
              <a:rPr lang="en-US" sz="2000" i="1" dirty="0" smtClean="0"/>
              <a:t>lot</a:t>
            </a:r>
            <a:r>
              <a:rPr lang="en-US" sz="2000" dirty="0" smtClean="0"/>
              <a:t> of changes to occur…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029200" y="228600"/>
            <a:ext cx="3657600" cy="2590800"/>
          </a:xfrm>
        </p:spPr>
        <p:txBody>
          <a:bodyPr/>
          <a:lstStyle/>
          <a:p>
            <a:pPr eaLnBrk="1" hangingPunct="1"/>
            <a:r>
              <a:rPr lang="en-US" smtClean="0"/>
              <a:t>Geologic Time Periods</a:t>
            </a:r>
          </a:p>
        </p:txBody>
      </p:sp>
      <p:pic>
        <p:nvPicPr>
          <p:cNvPr id="6147" name="Picture 6" descr="http://geology.com/time/geologic-time-scale-55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"/>
            <a:ext cx="523875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5181600" y="5257800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Source: </a:t>
            </a:r>
            <a:r>
              <a:rPr lang="en-US" b="1">
                <a:latin typeface="Calibri" pitchFamily="34" charset="0"/>
                <a:hlinkClick r:id="rId3"/>
              </a:rPr>
              <a:t>geology.com/time.htm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are the major events in the history of LIFE?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How life emerged from non-life:  very challenging question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Most promising hypothesis: </a:t>
            </a:r>
            <a:br>
              <a:rPr lang="en-US" dirty="0" smtClean="0"/>
            </a:br>
            <a:r>
              <a:rPr lang="en-US" dirty="0" smtClean="0"/>
              <a:t>UV energy from sun or lightning combined with elements found in early atmosphere to make complex organic compounds called </a:t>
            </a:r>
            <a:r>
              <a:rPr lang="en-US" i="1" dirty="0" smtClean="0"/>
              <a:t>amino acids </a:t>
            </a:r>
            <a:r>
              <a:rPr lang="en-US" dirty="0" smtClean="0"/>
              <a:t>– the building blocks of life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more details visit:  </a:t>
            </a:r>
            <a:r>
              <a:rPr lang="en-US" dirty="0" smtClean="0">
                <a:hlinkClick r:id="rId2"/>
              </a:rPr>
              <a:t>http://www.resa.net/nasa/origins_life.htm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Major events in the history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Geological evidence indicates first cells arose 3.5 billion yrs ago</a:t>
            </a:r>
          </a:p>
          <a:p>
            <a:pPr eaLnBrk="1" hangingPunct="1"/>
            <a:r>
              <a:rPr lang="en-US" dirty="0" smtClean="0"/>
              <a:t>What kind of life would this have been?</a:t>
            </a:r>
          </a:p>
          <a:p>
            <a:pPr eaLnBrk="1" hangingPunct="1"/>
            <a:r>
              <a:rPr lang="en-US" dirty="0" smtClean="0"/>
              <a:t>Bacteria or, more likely, </a:t>
            </a:r>
            <a:r>
              <a:rPr lang="en-US" dirty="0" err="1" smtClean="0"/>
              <a:t>Archaea</a:t>
            </a:r>
            <a:endParaRPr lang="en-US" dirty="0" smtClean="0"/>
          </a:p>
          <a:p>
            <a:pPr eaLnBrk="1" hangingPunct="1"/>
            <a:r>
              <a:rPr lang="en-US" dirty="0" smtClean="0"/>
              <a:t>Where would they have gotten their food??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Chemosynthesis</a:t>
            </a:r>
            <a:endParaRPr lang="en-US" dirty="0"/>
          </a:p>
        </p:txBody>
      </p:sp>
      <p:pic>
        <p:nvPicPr>
          <p:cNvPr id="40962" name="Picture 2" descr="black smok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142999"/>
            <a:ext cx="5257801" cy="419309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" y="5921514"/>
            <a:ext cx="548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Visit:</a:t>
            </a:r>
          </a:p>
          <a:p>
            <a:r>
              <a:rPr lang="en-US" sz="2000" dirty="0" smtClean="0">
                <a:hlinkClick r:id="rId4"/>
              </a:rPr>
              <a:t>http://www.ocean.udel.edu/kiosk/bsmoker.html</a:t>
            </a:r>
            <a:r>
              <a:rPr lang="en-US" sz="2000" dirty="0" smtClean="0"/>
              <a:t>  </a:t>
            </a:r>
          </a:p>
        </p:txBody>
      </p:sp>
      <p:pic>
        <p:nvPicPr>
          <p:cNvPr id="40964" name="Picture 4" descr="http://www.ocean.udel.edu/deepsea/level-2/chemistry/microb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924936"/>
            <a:ext cx="3429000" cy="2933700"/>
          </a:xfrm>
          <a:prstGeom prst="rect">
            <a:avLst/>
          </a:prstGeom>
          <a:noFill/>
        </p:spPr>
      </p:pic>
      <p:pic>
        <p:nvPicPr>
          <p:cNvPr id="40966" name="Picture 6" descr="http://webs.wichita.edu/mschneegurt/biol103/lecture05/18ventbactma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1143000"/>
            <a:ext cx="3891280" cy="2438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72200" y="35814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Hot vent bacterial mat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Photosynthesis</a:t>
            </a:r>
            <a:endParaRPr lang="en-US" dirty="0"/>
          </a:p>
        </p:txBody>
      </p:sp>
      <p:pic>
        <p:nvPicPr>
          <p:cNvPr id="27650" name="Picture 2" descr="In the beginning photosynthetic systems may have resembled these stromatolites at Shark Bay, Western Australia (Photo Warwick Hillier)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6096000" cy="4572000"/>
          </a:xfrm>
          <a:prstGeom prst="rect">
            <a:avLst/>
          </a:prstGeom>
          <a:noFill/>
        </p:spPr>
      </p:pic>
      <p:pic>
        <p:nvPicPr>
          <p:cNvPr id="27652" name="Picture 4" descr="Living stromatoli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9716" y="2819400"/>
            <a:ext cx="4354284" cy="4038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6388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Modern </a:t>
            </a:r>
            <a:r>
              <a:rPr lang="en-US" sz="2400" i="1" dirty="0" err="1" smtClean="0"/>
              <a:t>Stromatolites</a:t>
            </a:r>
            <a:r>
              <a:rPr lang="en-US" sz="2400" dirty="0" smtClean="0"/>
              <a:t> – </a:t>
            </a:r>
            <a:r>
              <a:rPr lang="en-US" sz="2400" dirty="0" err="1" smtClean="0"/>
              <a:t>cyanobacterial</a:t>
            </a:r>
            <a:r>
              <a:rPr lang="en-US" sz="2400" dirty="0" smtClean="0"/>
              <a:t> columns in Shark Bay,  Australia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653</Words>
  <Application>Microsoft Office PowerPoint</Application>
  <PresentationFormat>On-screen Show (4:3)</PresentationFormat>
  <Paragraphs>68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The History of Life - &amp; Death – on Earth</vt:lpstr>
      <vt:lpstr>Slide 2</vt:lpstr>
      <vt:lpstr>Earth History </vt:lpstr>
      <vt:lpstr>Introduction to Geologic Time:</vt:lpstr>
      <vt:lpstr>Geologic Time Periods</vt:lpstr>
      <vt:lpstr>What are the major events in the history of LIFE?</vt:lpstr>
      <vt:lpstr>Major events in the history of LIFE</vt:lpstr>
      <vt:lpstr>Chemosynthesis</vt:lpstr>
      <vt:lpstr>Photosynthesis</vt:lpstr>
      <vt:lpstr>Major events in the history of LIFE</vt:lpstr>
      <vt:lpstr>Major events in Life’s History:</vt:lpstr>
      <vt:lpstr>Slide 12</vt:lpstr>
      <vt:lpstr>Summary Points: History of Life</vt:lpstr>
      <vt:lpstr>Slide 14</vt:lpstr>
      <vt:lpstr>Summary Points: History of Life</vt:lpstr>
      <vt:lpstr>What is the average “life span” of a species?</vt:lpstr>
      <vt:lpstr>Extinction is part of Evolution</vt:lpstr>
      <vt:lpstr>Extinction is part of Evolution</vt:lpstr>
      <vt:lpstr>Slide 19</vt:lpstr>
      <vt:lpstr>Slide 20</vt:lpstr>
      <vt:lpstr>Causes of Mass Extinctions</vt:lpstr>
      <vt:lpstr>Mass Extinctions</vt:lpstr>
      <vt:lpstr>Mass Extinctions</vt:lpstr>
      <vt:lpstr>Mass Extinctions</vt:lpstr>
    </vt:vector>
  </TitlesOfParts>
  <Company>Fort Lewis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Life - &amp; Death – on Earth</dc:title>
  <dc:creator>Cynthia Dott</dc:creator>
  <cp:lastModifiedBy>Cynthia Dott</cp:lastModifiedBy>
  <cp:revision>40</cp:revision>
  <dcterms:created xsi:type="dcterms:W3CDTF">2007-10-09T16:11:41Z</dcterms:created>
  <dcterms:modified xsi:type="dcterms:W3CDTF">2007-10-29T17:58:00Z</dcterms:modified>
</cp:coreProperties>
</file>