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6" r:id="rId6"/>
    <p:sldId id="262" r:id="rId7"/>
    <p:sldId id="261" r:id="rId8"/>
    <p:sldId id="263" r:id="rId9"/>
    <p:sldId id="264" r:id="rId10"/>
    <p:sldId id="267" r:id="rId11"/>
    <p:sldId id="268" r:id="rId12"/>
    <p:sldId id="271" r:id="rId13"/>
    <p:sldId id="269" r:id="rId14"/>
    <p:sldId id="270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81199-23DF-4063-A537-9E946129C149}" type="datetimeFigureOut">
              <a:rPr lang="en-US" smtClean="0"/>
              <a:pPr/>
              <a:t>10/25/2007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239BE-0E50-464E-A06F-DBBE67AD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ackjeffreyphoto.com/env_concern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rel.colostate.edu/projects/brd_global_change/proj_49_hawaii.html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jackjeffreyphoto.com/hawaii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iencecases.org/hawaii/hawaii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44775"/>
            <a:ext cx="7772400" cy="1470025"/>
          </a:xfrm>
        </p:spPr>
        <p:txBody>
          <a:bodyPr/>
          <a:lstStyle/>
          <a:p>
            <a:r>
              <a:rPr lang="en-US" dirty="0" smtClean="0"/>
              <a:t>Threats to Biodiversity: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066800"/>
          </a:xfrm>
        </p:spPr>
        <p:txBody>
          <a:bodyPr/>
          <a:lstStyle/>
          <a:p>
            <a:r>
              <a:rPr lang="en-US" dirty="0" smtClean="0"/>
              <a:t>A Case Study of Hawaiian Birds</a:t>
            </a:r>
            <a:endParaRPr lang="en-US" dirty="0"/>
          </a:p>
        </p:txBody>
      </p:sp>
      <p:pic>
        <p:nvPicPr>
          <p:cNvPr id="14338" name="Picture 2" descr="Hawaii's State bird, the Ne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44196"/>
            <a:ext cx="3886200" cy="29276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Examine the data presented in Table 1.  How many of these species are currently extinct?  What other trends do you notice?  What factors might contribute to these trends?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A)  One factor that leads to a decline in biodiversity is the introduction of non-native species.  However, most species that are introduced to an area do not become established.  What are some characteristics of species that might make them more likely to thrive in a new habitat?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B) What are some ways that non-native species could impact natives?  List on board </a:t>
            </a:r>
            <a:r>
              <a:rPr lang="en-US" dirty="0" smtClean="0"/>
              <a:t>–possible </a:t>
            </a:r>
            <a:r>
              <a:rPr lang="en-US" dirty="0" smtClean="0"/>
              <a:t>types of interactions that could be involved.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Several species of large rats arrived to Hawaii as stowaways on ships.  These rats live in a variety of habitats and eat a variety of foods, both plants and animals.  Speculate about how these introduced rats could directly and indirectly affect native bird species.</a:t>
            </a:r>
            <a:endParaRPr lang="en-US" dirty="0"/>
          </a:p>
        </p:txBody>
      </p:sp>
      <p:pic>
        <p:nvPicPr>
          <p:cNvPr id="25602" name="Picture 2" descr="M:\www\Bio125-ConsBio\ClassMeetings\Week09-HabitatLoss\rat_in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4495800"/>
            <a:ext cx="3581400" cy="23458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Researchers hypothesize that several factors may affect the extent of predation by rats on birds. 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These </a:t>
            </a:r>
            <a:r>
              <a:rPr lang="en-US" dirty="0" smtClean="0"/>
              <a:t>factors </a:t>
            </a:r>
            <a:r>
              <a:rPr lang="en-US" dirty="0" smtClean="0"/>
              <a:t>include: 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en-US" b="1" i="1" dirty="0" smtClean="0"/>
              <a:t>bird size</a:t>
            </a:r>
            <a:endParaRPr lang="en-US" dirty="0" smtClean="0"/>
          </a:p>
          <a:p>
            <a:pPr marL="914400" lvl="1" indent="-514350">
              <a:buFont typeface="Courier New" pitchFamily="49" charset="0"/>
              <a:buChar char="o"/>
            </a:pPr>
            <a:r>
              <a:rPr lang="en-US" b="1" i="1" dirty="0" smtClean="0"/>
              <a:t>nesting site</a:t>
            </a:r>
            <a:r>
              <a:rPr lang="en-US" dirty="0" smtClean="0"/>
              <a:t> 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en-US" b="1" i="1" dirty="0" smtClean="0"/>
              <a:t>amount </a:t>
            </a:r>
            <a:r>
              <a:rPr lang="en-US" b="1" i="1" dirty="0" smtClean="0"/>
              <a:t>of time young spend in the nest </a:t>
            </a:r>
            <a:r>
              <a:rPr lang="en-US" dirty="0" smtClean="0"/>
              <a:t>(duration of egg incubation and nestling </a:t>
            </a:r>
            <a:r>
              <a:rPr lang="en-US" dirty="0" smtClean="0"/>
              <a:t>period)</a:t>
            </a:r>
            <a:endParaRPr lang="en-US" dirty="0" smtClean="0"/>
          </a:p>
          <a:p>
            <a:pPr marL="914400" lvl="1" indent="-514350">
              <a:buNone/>
            </a:pPr>
            <a:endParaRPr lang="en-US" dirty="0" smtClean="0"/>
          </a:p>
          <a:p>
            <a:pPr marL="914400" lvl="1" indent="-514350">
              <a:buNone/>
            </a:pPr>
            <a:r>
              <a:rPr lang="en-US" sz="3300" dirty="0" smtClean="0"/>
              <a:t>Formulate </a:t>
            </a:r>
            <a:r>
              <a:rPr lang="en-US" sz="3300" dirty="0" smtClean="0"/>
              <a:t>hypotheses about how these factors might affect predation.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Examine the data given to you (Table 2a, 2b, or </a:t>
            </a:r>
            <a:r>
              <a:rPr lang="en-US" dirty="0" smtClean="0"/>
              <a:t>2c – each group analyze </a:t>
            </a:r>
            <a:r>
              <a:rPr lang="en-US" b="1" dirty="0" smtClean="0"/>
              <a:t>one</a:t>
            </a:r>
            <a:r>
              <a:rPr lang="en-US" dirty="0" smtClean="0"/>
              <a:t> set of data). </a:t>
            </a:r>
            <a:r>
              <a:rPr lang="en-US" dirty="0" smtClean="0"/>
              <a:t>Do the data support or refute your hypothesis?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you summarize the data with a graph, or in some other way?</a:t>
            </a:r>
            <a:br>
              <a:rPr lang="en-US" dirty="0" smtClean="0"/>
            </a:br>
            <a:r>
              <a:rPr lang="en-US" dirty="0" smtClean="0"/>
              <a:t>Bring the results of your group discussions to class next time.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Rats are not the only invaders impacting bird diversity </a:t>
            </a:r>
            <a:r>
              <a:rPr lang="en-US" dirty="0"/>
              <a:t>i</a:t>
            </a:r>
            <a:r>
              <a:rPr lang="en-US" dirty="0" smtClean="0"/>
              <a:t>n Hawaii</a:t>
            </a:r>
          </a:p>
          <a:p>
            <a:r>
              <a:rPr lang="en-US" dirty="0" smtClean="0"/>
              <a:t>For next class period, draw a model/diagram that shows how these other invasive species interact with each other to cause extinctions in native birds:</a:t>
            </a:r>
          </a:p>
          <a:p>
            <a:pPr lvl="1"/>
            <a:r>
              <a:rPr lang="en-US" dirty="0" err="1" smtClean="0"/>
              <a:t>Mosquitos</a:t>
            </a:r>
            <a:endParaRPr lang="en-US" dirty="0" smtClean="0"/>
          </a:p>
          <a:p>
            <a:pPr lvl="1"/>
            <a:r>
              <a:rPr lang="en-US" dirty="0" smtClean="0"/>
              <a:t>Cattle</a:t>
            </a:r>
          </a:p>
          <a:p>
            <a:pPr lvl="1"/>
            <a:r>
              <a:rPr lang="en-US" dirty="0" smtClean="0"/>
              <a:t>Mongoose</a:t>
            </a:r>
          </a:p>
          <a:p>
            <a:pPr lvl="1"/>
            <a:r>
              <a:rPr lang="en-US" dirty="0" smtClean="0"/>
              <a:t>Wild pigs</a:t>
            </a:r>
          </a:p>
          <a:p>
            <a:pPr lvl="1"/>
            <a:r>
              <a:rPr lang="en-US" dirty="0" smtClean="0"/>
              <a:t>Exotic plants </a:t>
            </a:r>
            <a:r>
              <a:rPr lang="en-US" dirty="0" smtClean="0"/>
              <a:t>(like </a:t>
            </a:r>
            <a:r>
              <a:rPr lang="en-US" i="1" dirty="0" smtClean="0"/>
              <a:t>Banana </a:t>
            </a:r>
            <a:r>
              <a:rPr lang="en-US" i="1" dirty="0" err="1" smtClean="0"/>
              <a:t>Poka</a:t>
            </a:r>
            <a:r>
              <a:rPr lang="en-US" i="1" dirty="0" smtClean="0"/>
              <a:t>)</a:t>
            </a:r>
            <a:endParaRPr lang="en-US" i="1" dirty="0" smtClean="0"/>
          </a:p>
          <a:p>
            <a:r>
              <a:rPr lang="en-US" dirty="0" smtClean="0"/>
              <a:t>You may use this website for more background: </a:t>
            </a:r>
            <a:r>
              <a:rPr lang="en-US" dirty="0" smtClean="0">
                <a:hlinkClick r:id="rId2"/>
              </a:rPr>
              <a:t>http://www.jackjeffreyphoto.com/env_concerns.html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Biological Diversity of the Hawaiian Islands</a:t>
            </a:r>
            <a:endParaRPr lang="en-US" dirty="0"/>
          </a:p>
        </p:txBody>
      </p:sp>
      <p:pic>
        <p:nvPicPr>
          <p:cNvPr id="3074" name="Picture 2" descr="http://www.nrel.colostate.edu/projects/brd_global_change/images/49silswd_m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" y="838200"/>
            <a:ext cx="2190750" cy="3267075"/>
          </a:xfrm>
          <a:prstGeom prst="rect">
            <a:avLst/>
          </a:prstGeom>
          <a:noFill/>
        </p:spPr>
      </p:pic>
      <p:pic>
        <p:nvPicPr>
          <p:cNvPr id="3076" name="Picture 4" descr="http://www.nrel.colostate.edu/projects/brd_global_change/images/49iiw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2057400"/>
            <a:ext cx="3145971" cy="1828800"/>
          </a:xfrm>
          <a:prstGeom prst="rect">
            <a:avLst/>
          </a:prstGeom>
          <a:noFill/>
        </p:spPr>
      </p:pic>
      <p:pic>
        <p:nvPicPr>
          <p:cNvPr id="3078" name="Picture 6" descr="http://www.nrel.colostate.edu/projects/brd_global_change/images/49moss_tre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72275" y="3314700"/>
            <a:ext cx="2371725" cy="3543300"/>
          </a:xfrm>
          <a:prstGeom prst="rect">
            <a:avLst/>
          </a:prstGeom>
          <a:noFill/>
        </p:spPr>
      </p:pic>
      <p:pic>
        <p:nvPicPr>
          <p:cNvPr id="3080" name="Picture 8" descr="http://www.nrel.colostate.edu/projects/brd_global_change/images/49insec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90800" y="4191000"/>
            <a:ext cx="3200400" cy="2133600"/>
          </a:xfrm>
          <a:prstGeom prst="rect">
            <a:avLst/>
          </a:prstGeom>
          <a:noFill/>
        </p:spPr>
      </p:pic>
      <p:pic>
        <p:nvPicPr>
          <p:cNvPr id="3082" name="Picture 10" descr="http://www.nrel.colostate.edu/projects/brd_global_change/images/49valley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133849"/>
            <a:ext cx="1905000" cy="2724151"/>
          </a:xfrm>
          <a:prstGeom prst="rect">
            <a:avLst/>
          </a:prstGeom>
          <a:noFill/>
        </p:spPr>
      </p:pic>
      <p:pic>
        <p:nvPicPr>
          <p:cNvPr id="3084" name="Picture 12" descr="http://www.nrel.colostate.edu/projects/brd_global_change/images/49bog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43600" y="1040893"/>
            <a:ext cx="3200399" cy="2144267"/>
          </a:xfrm>
          <a:prstGeom prst="rect">
            <a:avLst/>
          </a:prstGeom>
          <a:noFill/>
        </p:spPr>
      </p:pic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2667000" y="6581001"/>
            <a:ext cx="3657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8"/>
              </a:rPr>
              <a:t>www.nrel.colostate.edu/.../proj_49_hawaii.html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Why are the islands so unique, and so diverse?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http://adc.aims.gov.au/nwhicreefs/cruise/images/nwhiffssimpl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735" y="1524001"/>
            <a:ext cx="8311168" cy="4953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Why are the islands so unique, and so diverse?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Most isolated islands in the world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en-US" dirty="0" smtClean="0"/>
              <a:t>2500 miles from N. America!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en-US" dirty="0" smtClean="0"/>
              <a:t>3900 miles from Asia!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40 million years old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How often might a colonization event occur?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en-US" dirty="0" smtClean="0"/>
              <a:t>Every 20-40,000 years!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en-US" dirty="0" smtClean="0"/>
              <a:t>Evolutionary radiations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Large elevation change </a:t>
            </a:r>
          </a:p>
          <a:p>
            <a:pPr marL="742950" lvl="2" indent="-342900">
              <a:buFont typeface="Courier New" pitchFamily="49" charset="0"/>
              <a:buChar char="o"/>
            </a:pPr>
            <a:r>
              <a:rPr lang="en-US" dirty="0" smtClean="0"/>
              <a:t>Sea level to 14,000’!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Why are the islands so unique, and so diverse?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524000"/>
          </a:xfrm>
        </p:spPr>
        <p:txBody>
          <a:bodyPr/>
          <a:lstStyle/>
          <a:p>
            <a:r>
              <a:rPr lang="en-US" dirty="0" smtClean="0"/>
              <a:t>As a result of all of these variables, Hawaii is home to many </a:t>
            </a:r>
            <a:r>
              <a:rPr lang="en-US" i="1" dirty="0" smtClean="0"/>
              <a:t>endemic</a:t>
            </a:r>
            <a:r>
              <a:rPr lang="en-US" dirty="0" smtClean="0"/>
              <a:t> species</a:t>
            </a:r>
            <a:endParaRPr lang="en-US" dirty="0"/>
          </a:p>
        </p:txBody>
      </p:sp>
      <p:pic>
        <p:nvPicPr>
          <p:cNvPr id="6" name="Picture 5" descr="HawaiiFinche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927" y="2780402"/>
            <a:ext cx="4022473" cy="38489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Biodiversity threatened in Hawaii?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Species that are globally “</a:t>
            </a:r>
            <a:r>
              <a:rPr lang="en-US" i="1" dirty="0" smtClean="0"/>
              <a:t>critically imperiled</a:t>
            </a:r>
            <a:r>
              <a:rPr lang="en-US" dirty="0" smtClean="0"/>
              <a:t>” (less than 1,000 individuals remaining) or globally </a:t>
            </a:r>
            <a:r>
              <a:rPr lang="en-US" i="1" dirty="0" smtClean="0"/>
              <a:t>imperiled </a:t>
            </a:r>
            <a:r>
              <a:rPr lang="en-US" dirty="0" smtClean="0"/>
              <a:t> (1,000-3,000 individuals remaining):</a:t>
            </a:r>
          </a:p>
          <a:p>
            <a:pPr lvl="1"/>
            <a:r>
              <a:rPr lang="en-US" dirty="0" smtClean="0"/>
              <a:t>30 vertebrates, 102 invertebrates, 515 plants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New Jersey (about same size as Hawaii):</a:t>
            </a:r>
          </a:p>
          <a:p>
            <a:pPr lvl="1"/>
            <a:r>
              <a:rPr lang="en-US" dirty="0" smtClean="0"/>
              <a:t>3 vertebrates, 14 invertebrates, 21 plants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the native species so threatened?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4525963"/>
          </a:xfrm>
        </p:spPr>
        <p:txBody>
          <a:bodyPr/>
          <a:lstStyle/>
          <a:p>
            <a:r>
              <a:rPr lang="en-US" dirty="0" smtClean="0"/>
              <a:t>No native mammalian predators</a:t>
            </a:r>
          </a:p>
          <a:p>
            <a:r>
              <a:rPr lang="en-US" dirty="0" smtClean="0"/>
              <a:t>No native large grazers</a:t>
            </a:r>
          </a:p>
          <a:p>
            <a:r>
              <a:rPr lang="en-US" dirty="0" smtClean="0"/>
              <a:t>No native </a:t>
            </a:r>
            <a:r>
              <a:rPr lang="en-US" dirty="0" smtClean="0"/>
              <a:t>diseases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Hawaii’s Native Birds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diverse</a:t>
            </a:r>
          </a:p>
          <a:p>
            <a:r>
              <a:rPr lang="en-US" dirty="0" smtClean="0"/>
              <a:t>In steep decline</a:t>
            </a:r>
          </a:p>
          <a:p>
            <a:r>
              <a:rPr lang="en-US" dirty="0" smtClean="0">
                <a:hlinkClick r:id="rId2"/>
              </a:rPr>
              <a:t>http://www.jackjeffreyphoto.com/hawaii.html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9458" name="Picture 2" descr="M:\www\Bio125-ConsBio\ClassMeetings\Week09-HabitatLoss\iiwi_on_kolii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3482340"/>
            <a:ext cx="4572000" cy="2994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Threats to diversity of native Hawaiian Birds</a:t>
            </a:r>
          </a:p>
          <a:p>
            <a:pPr lvl="1"/>
            <a:r>
              <a:rPr lang="en-US" i="1" dirty="0" smtClean="0"/>
              <a:t>modified from an exercise by </a:t>
            </a:r>
            <a:r>
              <a:rPr lang="en-US" b="1" i="1" dirty="0" smtClean="0"/>
              <a:t>Sarah K. Huber</a:t>
            </a:r>
            <a:r>
              <a:rPr lang="en-US" i="1" dirty="0" smtClean="0"/>
              <a:t>, </a:t>
            </a:r>
            <a:r>
              <a:rPr lang="en-US" i="1" dirty="0" err="1" smtClean="0"/>
              <a:t>Organismic</a:t>
            </a:r>
            <a:r>
              <a:rPr lang="en-US" i="1" dirty="0" smtClean="0"/>
              <a:t> and Evolutionary Biology, University of Massachusetts at Amherst</a:t>
            </a:r>
            <a:br>
              <a:rPr lang="en-US" i="1" dirty="0" smtClean="0"/>
            </a:br>
            <a:r>
              <a:rPr lang="en-US" b="1" i="1" dirty="0" smtClean="0"/>
              <a:t>Paula P. Lemons</a:t>
            </a:r>
            <a:r>
              <a:rPr lang="en-US" i="1" dirty="0" smtClean="0"/>
              <a:t>, Biology Department, Duke University</a:t>
            </a:r>
          </a:p>
          <a:p>
            <a:pPr lvl="1"/>
            <a:r>
              <a:rPr lang="en-US" b="1" dirty="0">
                <a:hlinkClick r:id="rId2"/>
              </a:rPr>
              <a:t>www.sciencecases.org/hawaii/hawaii.asp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379</Words>
  <Application>Microsoft Office PowerPoint</Application>
  <PresentationFormat>On-screen Show (4:3)</PresentationFormat>
  <Paragraphs>61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Threats to Biodiversity:</vt:lpstr>
      <vt:lpstr>Biological Diversity of the Hawaiian Islands</vt:lpstr>
      <vt:lpstr> Why are the islands so unique, and so diverse? </vt:lpstr>
      <vt:lpstr> Why are the islands so unique, and so diverse? </vt:lpstr>
      <vt:lpstr> Why are the islands so unique, and so diverse? </vt:lpstr>
      <vt:lpstr>Is Biodiversity threatened in Hawaii?</vt:lpstr>
      <vt:lpstr>Why are the native species so threatened?</vt:lpstr>
      <vt:lpstr>Hawaii’s Native Birds</vt:lpstr>
      <vt:lpstr>Case Study:</vt:lpstr>
      <vt:lpstr>Case Study:</vt:lpstr>
      <vt:lpstr>Case Study:</vt:lpstr>
      <vt:lpstr>Case Study:</vt:lpstr>
      <vt:lpstr>Case Study:</vt:lpstr>
      <vt:lpstr>Case Study:</vt:lpstr>
      <vt:lpstr>Case Study:</vt:lpstr>
      <vt:lpstr>Case Study:</vt:lpstr>
    </vt:vector>
  </TitlesOfParts>
  <Company>Fort Lewis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Threats to Biodiversity:</dc:title>
  <dc:creator>Cynthia Dott</dc:creator>
  <cp:lastModifiedBy>Cynthia Dott</cp:lastModifiedBy>
  <cp:revision>19</cp:revision>
  <dcterms:created xsi:type="dcterms:W3CDTF">2007-10-25T15:39:17Z</dcterms:created>
  <dcterms:modified xsi:type="dcterms:W3CDTF">2007-10-25T21:35:26Z</dcterms:modified>
</cp:coreProperties>
</file>