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4" r:id="rId7"/>
    <p:sldId id="265" r:id="rId8"/>
    <p:sldId id="262" r:id="rId9"/>
    <p:sldId id="259" r:id="rId10"/>
    <p:sldId id="263" r:id="rId11"/>
    <p:sldId id="268" r:id="rId12"/>
    <p:sldId id="266" r:id="rId13"/>
    <p:sldId id="267" r:id="rId14"/>
    <p:sldId id="269" r:id="rId15"/>
    <p:sldId id="275" r:id="rId16"/>
    <p:sldId id="276" r:id="rId17"/>
    <p:sldId id="270" r:id="rId18"/>
    <p:sldId id="271" r:id="rId19"/>
    <p:sldId id="272" r:id="rId20"/>
    <p:sldId id="273" r:id="rId21"/>
    <p:sldId id="274" r:id="rId22"/>
    <p:sldId id="277" r:id="rId23"/>
    <p:sldId id="278" r:id="rId24"/>
    <p:sldId id="279"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4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5165EC-3B1B-485E-87B5-E24B2C24BA07}" type="datetimeFigureOut">
              <a:rPr lang="en-US" smtClean="0"/>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165EC-3B1B-485E-87B5-E24B2C24BA07}" type="datetimeFigureOut">
              <a:rPr lang="en-US" smtClean="0"/>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165EC-3B1B-485E-87B5-E24B2C24BA07}" type="datetimeFigureOut">
              <a:rPr lang="en-US" smtClean="0"/>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5165EC-3B1B-485E-87B5-E24B2C24BA07}" type="datetimeFigureOut">
              <a:rPr lang="en-US" smtClean="0"/>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5165EC-3B1B-485E-87B5-E24B2C24BA07}" type="datetimeFigureOut">
              <a:rPr lang="en-US" smtClean="0"/>
              <a:t>1/10/2013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5165EC-3B1B-485E-87B5-E24B2C24BA07}" type="datetimeFigureOut">
              <a:rPr lang="en-US" smtClean="0"/>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5165EC-3B1B-485E-87B5-E24B2C24BA07}" type="datetimeFigureOut">
              <a:rPr lang="en-US" smtClean="0"/>
              <a:t>1/10/2013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5165EC-3B1B-485E-87B5-E24B2C24BA07}" type="datetimeFigureOut">
              <a:rPr lang="en-US" smtClean="0"/>
              <a:t>1/10/2013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5165EC-3B1B-485E-87B5-E24B2C24BA07}" type="datetimeFigureOut">
              <a:rPr lang="en-US" smtClean="0"/>
              <a:t>1/10/2013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165EC-3B1B-485E-87B5-E24B2C24BA07}" type="datetimeFigureOut">
              <a:rPr lang="en-US" smtClean="0"/>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5165EC-3B1B-485E-87B5-E24B2C24BA07}" type="datetimeFigureOut">
              <a:rPr lang="en-US" smtClean="0"/>
              <a:t>1/10/2013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437C4A-074C-4EF4-B2CF-5DC294D0EE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5165EC-3B1B-485E-87B5-E24B2C24BA07}" type="datetimeFigureOut">
              <a:rPr lang="en-US" smtClean="0"/>
              <a:t>1/10/2013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37C4A-074C-4EF4-B2CF-5DC294D0EE3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Konza</a:t>
            </a:r>
            <a:r>
              <a:rPr lang="en-US" dirty="0" smtClean="0"/>
              <a:t> Prairie Long-Term Ecological Research Station</a:t>
            </a:r>
            <a:endParaRPr lang="en-US" dirty="0"/>
          </a:p>
        </p:txBody>
      </p:sp>
      <p:sp>
        <p:nvSpPr>
          <p:cNvPr id="3" name="Subtitle 2"/>
          <p:cNvSpPr>
            <a:spLocks noGrp="1"/>
          </p:cNvSpPr>
          <p:nvPr>
            <p:ph type="subTitle" idx="1"/>
          </p:nvPr>
        </p:nvSpPr>
        <p:spPr/>
        <p:txBody>
          <a:bodyPr/>
          <a:lstStyle/>
          <a:p>
            <a:r>
              <a:rPr lang="en-US" dirty="0" smtClean="0"/>
              <a:t>Tall Grass Prairie Ecosystem</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r>
              <a:rPr lang="en-US" dirty="0" smtClean="0"/>
              <a:t>Focus of this exercise:</a:t>
            </a:r>
          </a:p>
          <a:p>
            <a:r>
              <a:rPr lang="en-US" dirty="0" smtClean="0"/>
              <a:t>Explore concept of ecological constraints or </a:t>
            </a:r>
            <a:r>
              <a:rPr lang="en-US" i="1" dirty="0" smtClean="0"/>
              <a:t>limiting factors</a:t>
            </a:r>
          </a:p>
          <a:p>
            <a:r>
              <a:rPr lang="en-US" dirty="0" smtClean="0"/>
              <a:t>What are the main limiting factors on plant growth in the </a:t>
            </a:r>
            <a:r>
              <a:rPr lang="en-US" dirty="0" err="1" smtClean="0"/>
              <a:t>tallgrass</a:t>
            </a:r>
            <a:r>
              <a:rPr lang="en-US" dirty="0" smtClean="0"/>
              <a:t> prairie?</a:t>
            </a:r>
          </a:p>
          <a:p>
            <a:r>
              <a:rPr lang="en-US" dirty="0" smtClean="0"/>
              <a:t>Brainstorm…</a:t>
            </a:r>
          </a:p>
          <a:p>
            <a:r>
              <a:rPr lang="en-US" dirty="0" smtClean="0"/>
              <a:t>How do these factors interact?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r>
              <a:rPr lang="en-US" dirty="0" smtClean="0"/>
              <a:t>Compare:</a:t>
            </a:r>
          </a:p>
          <a:p>
            <a:r>
              <a:rPr lang="en-US" dirty="0" smtClean="0"/>
              <a:t>Yearly changes in precipitation</a:t>
            </a:r>
          </a:p>
          <a:p>
            <a:r>
              <a:rPr lang="en-US" dirty="0" smtClean="0"/>
              <a:t>With rate of growth for grasses &amp; forbs</a:t>
            </a:r>
          </a:p>
          <a:p>
            <a:r>
              <a:rPr lang="en-US" dirty="0" smtClean="0"/>
              <a:t>In a 16 year dataset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r>
              <a:rPr lang="en-US" dirty="0" smtClean="0"/>
              <a:t>Biological measurements:</a:t>
            </a:r>
          </a:p>
          <a:p>
            <a:pPr lvl="1"/>
            <a:r>
              <a:rPr lang="en-US" dirty="0" smtClean="0"/>
              <a:t>Plant Growth</a:t>
            </a:r>
          </a:p>
          <a:p>
            <a:r>
              <a:rPr lang="en-US" dirty="0" smtClean="0"/>
              <a:t>How do we measure this?</a:t>
            </a:r>
          </a:p>
          <a:p>
            <a:r>
              <a:rPr lang="en-US" dirty="0" smtClean="0"/>
              <a:t>“Total Primary Productivity”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pic>
        <p:nvPicPr>
          <p:cNvPr id="22530" name="Picture 2" descr="http://tiee.ecoed.net/vol/v3/issues/data_sets/konza/img/clipping%5bHR%5d.jpg"/>
          <p:cNvPicPr>
            <a:picLocks noChangeAspect="1" noChangeArrowheads="1"/>
          </p:cNvPicPr>
          <p:nvPr/>
        </p:nvPicPr>
        <p:blipFill>
          <a:blip r:embed="rId2"/>
          <a:srcRect/>
          <a:stretch>
            <a:fillRect/>
          </a:stretch>
        </p:blipFill>
        <p:spPr bwMode="auto">
          <a:xfrm>
            <a:off x="1447800" y="1447800"/>
            <a:ext cx="6086475" cy="3943232"/>
          </a:xfrm>
          <a:prstGeom prst="rect">
            <a:avLst/>
          </a:prstGeom>
          <a:noFill/>
        </p:spPr>
      </p:pic>
      <p:sp>
        <p:nvSpPr>
          <p:cNvPr id="5" name="TextBox 4"/>
          <p:cNvSpPr txBox="1"/>
          <p:nvPr/>
        </p:nvSpPr>
        <p:spPr>
          <a:xfrm>
            <a:off x="2590800" y="5867400"/>
            <a:ext cx="4419600" cy="369332"/>
          </a:xfrm>
          <a:prstGeom prst="rect">
            <a:avLst/>
          </a:prstGeom>
          <a:noFill/>
        </p:spPr>
        <p:txBody>
          <a:bodyPr wrap="square" rtlCol="0">
            <a:spAutoFit/>
          </a:bodyPr>
          <a:lstStyle/>
          <a:p>
            <a:r>
              <a:rPr lang="en-US" dirty="0" smtClean="0"/>
              <a:t>Collecting annual plant biomass… Exciting!!</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r>
              <a:rPr lang="en-US" dirty="0" smtClean="0"/>
              <a:t>Other influences on plant growth?</a:t>
            </a:r>
          </a:p>
          <a:p>
            <a:r>
              <a:rPr lang="en-US" dirty="0" smtClean="0"/>
              <a:t>FIRE –</a:t>
            </a:r>
          </a:p>
          <a:p>
            <a:pPr lvl="1"/>
            <a:r>
              <a:rPr lang="en-US" dirty="0" smtClean="0"/>
              <a:t>Burn frequency effects</a:t>
            </a:r>
          </a:p>
          <a:p>
            <a:r>
              <a:rPr lang="en-US" dirty="0" smtClean="0"/>
              <a:t>Soil depth &amp; type</a:t>
            </a:r>
          </a:p>
          <a:p>
            <a:pPr lvl="1"/>
            <a:r>
              <a:rPr lang="en-US" dirty="0" smtClean="0"/>
              <a:t>Varies with topography</a:t>
            </a:r>
          </a:p>
          <a:p>
            <a:pPr lvl="1"/>
            <a:r>
              <a:rPr lang="en-US" dirty="0" smtClean="0"/>
              <a:t>Uplands = thin, rocky</a:t>
            </a:r>
          </a:p>
          <a:p>
            <a:pPr lvl="1"/>
            <a:r>
              <a:rPr lang="en-US" dirty="0" smtClean="0"/>
              <a:t>Lowlands = deeper, moisture-holding</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the Data</a:t>
            </a:r>
            <a:endParaRPr lang="en-US" dirty="0"/>
          </a:p>
        </p:txBody>
      </p:sp>
      <p:sp>
        <p:nvSpPr>
          <p:cNvPr id="3" name="Content Placeholder 2"/>
          <p:cNvSpPr>
            <a:spLocks noGrp="1"/>
          </p:cNvSpPr>
          <p:nvPr>
            <p:ph idx="1"/>
          </p:nvPr>
        </p:nvSpPr>
        <p:spPr>
          <a:xfrm>
            <a:off x="457200" y="1752600"/>
            <a:ext cx="8229600" cy="3733800"/>
          </a:xfrm>
        </p:spPr>
        <p:txBody>
          <a:bodyPr>
            <a:normAutofit/>
          </a:bodyPr>
          <a:lstStyle/>
          <a:p>
            <a:r>
              <a:rPr lang="en-US" dirty="0" smtClean="0"/>
              <a:t>Get into a group of about 4 people (this is a temporary group; meet some new folks</a:t>
            </a:r>
            <a:r>
              <a:rPr lang="en-US" dirty="0" smtClean="0"/>
              <a:t>!)</a:t>
            </a:r>
          </a:p>
          <a:p>
            <a:r>
              <a:rPr lang="en-US" dirty="0" smtClean="0"/>
              <a:t>Pick up paper copies of the graphs from front of room</a:t>
            </a:r>
            <a:endParaRPr lang="en-US" dirty="0" smtClean="0"/>
          </a:p>
        </p:txBody>
      </p:sp>
    </p:spTree>
    <p:extLst>
      <p:ext uri="{BB962C8B-B14F-4D97-AF65-F5344CB8AC3E}">
        <p14:creationId xmlns:p14="http://schemas.microsoft.com/office/powerpoint/2010/main" val="296152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the Data</a:t>
            </a:r>
            <a:endParaRPr lang="en-US" dirty="0"/>
          </a:p>
        </p:txBody>
      </p:sp>
      <p:sp>
        <p:nvSpPr>
          <p:cNvPr id="3" name="Content Placeholder 2"/>
          <p:cNvSpPr>
            <a:spLocks noGrp="1"/>
          </p:cNvSpPr>
          <p:nvPr>
            <p:ph idx="1"/>
          </p:nvPr>
        </p:nvSpPr>
        <p:spPr>
          <a:xfrm>
            <a:off x="457200" y="1447800"/>
            <a:ext cx="8229600" cy="4800600"/>
          </a:xfrm>
        </p:spPr>
        <p:txBody>
          <a:bodyPr>
            <a:normAutofit/>
          </a:bodyPr>
          <a:lstStyle/>
          <a:p>
            <a:r>
              <a:rPr lang="en-US" dirty="0" smtClean="0"/>
              <a:t>Work as a team to interpret the five graphs, using the “Step 1-Step 2” approach:</a:t>
            </a:r>
          </a:p>
          <a:p>
            <a:r>
              <a:rPr lang="en-US" b="1" dirty="0"/>
              <a:t>Step One:</a:t>
            </a:r>
            <a:r>
              <a:rPr lang="en-US" dirty="0"/>
              <a:t> Describe the </a:t>
            </a:r>
            <a:r>
              <a:rPr lang="en-US" dirty="0" smtClean="0"/>
              <a:t>graph and what it shows. </a:t>
            </a:r>
            <a:r>
              <a:rPr lang="en-US" dirty="0"/>
              <a:t>Make sure you understand </a:t>
            </a:r>
            <a:r>
              <a:rPr lang="en-US" i="1" dirty="0"/>
              <a:t>how</a:t>
            </a:r>
            <a:r>
              <a:rPr lang="en-US" dirty="0"/>
              <a:t> the </a:t>
            </a:r>
            <a:r>
              <a:rPr lang="en-US" dirty="0" smtClean="0"/>
              <a:t>figure is set </a:t>
            </a:r>
            <a:r>
              <a:rPr lang="en-US" dirty="0"/>
              <a:t>up, </a:t>
            </a:r>
            <a:r>
              <a:rPr lang="en-US" i="1" dirty="0"/>
              <a:t>what</a:t>
            </a:r>
            <a:r>
              <a:rPr lang="en-US" dirty="0"/>
              <a:t> the axes show, and what </a:t>
            </a:r>
            <a:r>
              <a:rPr lang="en-US" i="1" dirty="0"/>
              <a:t>information</a:t>
            </a:r>
            <a:r>
              <a:rPr lang="en-US" dirty="0"/>
              <a:t> is depicted. Carefully </a:t>
            </a:r>
            <a:r>
              <a:rPr lang="en-US" i="1" dirty="0"/>
              <a:t>describe</a:t>
            </a:r>
            <a:r>
              <a:rPr lang="en-US" dirty="0"/>
              <a:t> the overall </a:t>
            </a:r>
            <a:r>
              <a:rPr lang="en-US" i="1" dirty="0"/>
              <a:t>patterns</a:t>
            </a:r>
            <a:r>
              <a:rPr lang="en-US" dirty="0"/>
              <a:t> in the </a:t>
            </a:r>
            <a:r>
              <a:rPr lang="en-US" dirty="0" smtClean="0"/>
              <a:t>data. </a:t>
            </a:r>
            <a:endParaRPr lang="en-US" dirty="0"/>
          </a:p>
          <a:p>
            <a:r>
              <a:rPr lang="en-US" b="1" dirty="0"/>
              <a:t>Step Two:</a:t>
            </a:r>
            <a:r>
              <a:rPr lang="en-US" dirty="0"/>
              <a:t> Try to </a:t>
            </a:r>
            <a:r>
              <a:rPr lang="en-US" i="1" dirty="0"/>
              <a:t>interpret</a:t>
            </a:r>
            <a:r>
              <a:rPr lang="en-US" dirty="0"/>
              <a:t> the data</a:t>
            </a:r>
            <a:r>
              <a:rPr lang="en-US" dirty="0" smtClean="0"/>
              <a:t>.  What are the key results shown?</a:t>
            </a:r>
            <a:endParaRPr lang="en-US" dirty="0"/>
          </a:p>
        </p:txBody>
      </p:sp>
    </p:spTree>
    <p:extLst>
      <p:ext uri="{BB962C8B-B14F-4D97-AF65-F5344CB8AC3E}">
        <p14:creationId xmlns:p14="http://schemas.microsoft.com/office/powerpoint/2010/main" val="3799711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38" y="0"/>
            <a:ext cx="9106677"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85800" y="5769114"/>
            <a:ext cx="7391400" cy="707886"/>
          </a:xfrm>
          <a:prstGeom prst="rect">
            <a:avLst/>
          </a:prstGeom>
          <a:noFill/>
        </p:spPr>
        <p:txBody>
          <a:bodyPr wrap="square" rtlCol="0">
            <a:spAutoFit/>
          </a:bodyPr>
          <a:lstStyle/>
          <a:p>
            <a:pPr marL="285750" indent="-285750">
              <a:buFont typeface="Arial" pitchFamily="34" charset="0"/>
              <a:buChar char="•"/>
            </a:pPr>
            <a:r>
              <a:rPr lang="en-US" sz="2000" dirty="0" smtClean="0"/>
              <a:t>What are the independent &amp; dependent variables in this figure?</a:t>
            </a:r>
          </a:p>
          <a:p>
            <a:pPr marL="285750" indent="-285750">
              <a:buFont typeface="Arial" pitchFamily="34" charset="0"/>
              <a:buChar char="•"/>
            </a:pPr>
            <a:r>
              <a:rPr lang="en-US" sz="2000" dirty="0" smtClean="0"/>
              <a:t>How would you describe the pattern of precipitation over time?</a:t>
            </a:r>
            <a:endParaRPr lang="en-US" sz="2000" dirty="0"/>
          </a:p>
        </p:txBody>
      </p:sp>
    </p:spTree>
    <p:extLst>
      <p:ext uri="{BB962C8B-B14F-4D97-AF65-F5344CB8AC3E}">
        <p14:creationId xmlns:p14="http://schemas.microsoft.com/office/powerpoint/2010/main" val="2169003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915400" cy="537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5505271"/>
            <a:ext cx="9144000" cy="1200329"/>
          </a:xfrm>
          <a:prstGeom prst="rect">
            <a:avLst/>
          </a:prstGeom>
          <a:noFill/>
        </p:spPr>
        <p:txBody>
          <a:bodyPr wrap="square" rtlCol="0">
            <a:spAutoFit/>
          </a:bodyPr>
          <a:lstStyle/>
          <a:p>
            <a:pPr marL="285750" indent="-285750">
              <a:buFont typeface="Arial" pitchFamily="34" charset="0"/>
              <a:buChar char="•"/>
            </a:pPr>
            <a:r>
              <a:rPr lang="en-US" dirty="0" smtClean="0"/>
              <a:t>What data are being shown in this figure?</a:t>
            </a:r>
          </a:p>
          <a:p>
            <a:pPr marL="285750" indent="-285750">
              <a:buFont typeface="Arial" pitchFamily="34" charset="0"/>
              <a:buChar char="•"/>
            </a:pPr>
            <a:r>
              <a:rPr lang="en-US" dirty="0" smtClean="0"/>
              <a:t>What are the independent &amp; dependent variables in this figure?</a:t>
            </a:r>
          </a:p>
          <a:p>
            <a:pPr marL="285750" indent="-285750">
              <a:buFont typeface="Arial" pitchFamily="34" charset="0"/>
              <a:buChar char="•"/>
            </a:pPr>
            <a:r>
              <a:rPr lang="en-US" dirty="0" smtClean="0"/>
              <a:t>How can the same data </a:t>
            </a:r>
            <a:r>
              <a:rPr lang="en-US" dirty="0"/>
              <a:t>(</a:t>
            </a:r>
            <a:r>
              <a:rPr lang="en-US" dirty="0" err="1"/>
              <a:t>precip</a:t>
            </a:r>
            <a:r>
              <a:rPr lang="en-US" dirty="0"/>
              <a:t>) </a:t>
            </a:r>
            <a:r>
              <a:rPr lang="en-US" dirty="0" smtClean="0"/>
              <a:t>act as one type of variable in Fig 1 and the other type here?</a:t>
            </a:r>
          </a:p>
          <a:p>
            <a:pPr marL="285750" indent="-285750">
              <a:buFont typeface="Arial" pitchFamily="34" charset="0"/>
              <a:buChar char="•"/>
            </a:pPr>
            <a:r>
              <a:rPr lang="en-US" dirty="0" smtClean="0"/>
              <a:t>Define “productivity.”  What is its relationship to precipitation?  Does this make sense to you?</a:t>
            </a:r>
            <a:endParaRPr lang="en-US" dirty="0"/>
          </a:p>
        </p:txBody>
      </p:sp>
    </p:spTree>
    <p:extLst>
      <p:ext uri="{BB962C8B-B14F-4D97-AF65-F5344CB8AC3E}">
        <p14:creationId xmlns:p14="http://schemas.microsoft.com/office/powerpoint/2010/main" val="2556810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8991600" cy="542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0" y="5505271"/>
            <a:ext cx="9144000" cy="1200329"/>
          </a:xfrm>
          <a:prstGeom prst="rect">
            <a:avLst/>
          </a:prstGeom>
          <a:noFill/>
        </p:spPr>
        <p:txBody>
          <a:bodyPr wrap="square" rtlCol="0">
            <a:spAutoFit/>
          </a:bodyPr>
          <a:lstStyle/>
          <a:p>
            <a:pPr marL="285750" indent="-285750">
              <a:buFont typeface="Arial" pitchFamily="34" charset="0"/>
              <a:buChar char="•"/>
            </a:pPr>
            <a:r>
              <a:rPr lang="en-US" dirty="0" smtClean="0"/>
              <a:t>Study carefully!  What information is conveyed in this graph?</a:t>
            </a:r>
          </a:p>
          <a:p>
            <a:pPr marL="285750" indent="-285750">
              <a:buFont typeface="Arial" pitchFamily="34" charset="0"/>
              <a:buChar char="•"/>
            </a:pPr>
            <a:r>
              <a:rPr lang="en-US" dirty="0" smtClean="0"/>
              <a:t>Identify independent &amp; dependent variables</a:t>
            </a:r>
            <a:r>
              <a:rPr lang="en-US" dirty="0"/>
              <a:t>– are they same or different than previous fig</a:t>
            </a:r>
            <a:r>
              <a:rPr lang="en-US" dirty="0" smtClean="0"/>
              <a:t>?</a:t>
            </a:r>
          </a:p>
          <a:p>
            <a:pPr marL="285750" indent="-285750">
              <a:buFont typeface="Arial" pitchFamily="34" charset="0"/>
              <a:buChar char="•"/>
            </a:pPr>
            <a:r>
              <a:rPr lang="en-US" dirty="0" smtClean="0"/>
              <a:t>Describe what info is being conveyed here.  Can you think of a biological explanation for this pattern?  </a:t>
            </a:r>
            <a:r>
              <a:rPr lang="en-US" b="1" dirty="0" smtClean="0"/>
              <a:t>Be prepared to share with the class!</a:t>
            </a:r>
            <a:endParaRPr lang="en-US" dirty="0"/>
          </a:p>
        </p:txBody>
      </p:sp>
    </p:spTree>
    <p:extLst>
      <p:ext uri="{BB962C8B-B14F-4D97-AF65-F5344CB8AC3E}">
        <p14:creationId xmlns:p14="http://schemas.microsoft.com/office/powerpoint/2010/main" val="1906305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Flint Hills of NE Kansas</a:t>
            </a:r>
            <a:endParaRPr lang="en-US" dirty="0"/>
          </a:p>
        </p:txBody>
      </p:sp>
      <p:pic>
        <p:nvPicPr>
          <p:cNvPr id="1026" name="Picture 2" descr="http://www.juddpatterson.com/galleries/storm1_std.jpg"/>
          <p:cNvPicPr>
            <a:picLocks noGrp="1" noChangeAspect="1" noChangeArrowheads="1"/>
          </p:cNvPicPr>
          <p:nvPr>
            <p:ph idx="1"/>
          </p:nvPr>
        </p:nvPicPr>
        <p:blipFill>
          <a:blip r:embed="rId2"/>
          <a:srcRect/>
          <a:stretch>
            <a:fillRect/>
          </a:stretch>
        </p:blipFill>
        <p:spPr bwMode="auto">
          <a:xfrm>
            <a:off x="720328" y="1295399"/>
            <a:ext cx="7814072" cy="520938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335" y="0"/>
            <a:ext cx="9051665" cy="550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0" y="5505271"/>
            <a:ext cx="9144000" cy="1200329"/>
          </a:xfrm>
          <a:prstGeom prst="rect">
            <a:avLst/>
          </a:prstGeom>
          <a:noFill/>
        </p:spPr>
        <p:txBody>
          <a:bodyPr wrap="square" rtlCol="0">
            <a:spAutoFit/>
          </a:bodyPr>
          <a:lstStyle/>
          <a:p>
            <a:pPr marL="285750" indent="-285750">
              <a:buFont typeface="Arial" pitchFamily="34" charset="0"/>
              <a:buChar char="•"/>
            </a:pPr>
            <a:r>
              <a:rPr lang="en-US" dirty="0" smtClean="0"/>
              <a:t>What information is conveyed in </a:t>
            </a:r>
            <a:r>
              <a:rPr lang="en-US" i="1" dirty="0" smtClean="0"/>
              <a:t>this</a:t>
            </a:r>
            <a:r>
              <a:rPr lang="en-US" dirty="0" smtClean="0"/>
              <a:t> graph?  What do they mean by “upland” vs. “lowland”?</a:t>
            </a:r>
          </a:p>
          <a:p>
            <a:pPr marL="285750" indent="-285750">
              <a:buFont typeface="Arial" pitchFamily="34" charset="0"/>
              <a:buChar char="•"/>
            </a:pPr>
            <a:r>
              <a:rPr lang="en-US" dirty="0" smtClean="0"/>
              <a:t>What relationship exists between topography, precipitation, &amp; productivity?</a:t>
            </a:r>
          </a:p>
          <a:p>
            <a:pPr marL="285750" indent="-285750">
              <a:buFont typeface="Arial" pitchFamily="34" charset="0"/>
              <a:buChar char="•"/>
            </a:pPr>
            <a:r>
              <a:rPr lang="en-US" dirty="0" smtClean="0"/>
              <a:t>Why do you think the topographic position of a site would affect its response to precipitation?</a:t>
            </a:r>
            <a:endParaRPr lang="en-US" dirty="0"/>
          </a:p>
        </p:txBody>
      </p:sp>
    </p:spTree>
    <p:extLst>
      <p:ext uri="{BB962C8B-B14F-4D97-AF65-F5344CB8AC3E}">
        <p14:creationId xmlns:p14="http://schemas.microsoft.com/office/powerpoint/2010/main" val="3234671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1" cy="5556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0" y="5505271"/>
            <a:ext cx="9144000" cy="1200329"/>
          </a:xfrm>
          <a:prstGeom prst="rect">
            <a:avLst/>
          </a:prstGeom>
          <a:noFill/>
        </p:spPr>
        <p:txBody>
          <a:bodyPr wrap="square" rtlCol="0">
            <a:spAutoFit/>
          </a:bodyPr>
          <a:lstStyle/>
          <a:p>
            <a:pPr marL="285750" indent="-285750">
              <a:buFont typeface="Arial" pitchFamily="34" charset="0"/>
              <a:buChar char="•"/>
            </a:pPr>
            <a:r>
              <a:rPr lang="en-US" dirty="0" smtClean="0"/>
              <a:t>What information is conveyed in </a:t>
            </a:r>
            <a:r>
              <a:rPr lang="en-US" i="1" dirty="0" smtClean="0"/>
              <a:t>this</a:t>
            </a:r>
            <a:r>
              <a:rPr lang="en-US" dirty="0" smtClean="0"/>
              <a:t> graph?  What are “grasses” vs. “forbs”?</a:t>
            </a:r>
          </a:p>
          <a:p>
            <a:pPr marL="285750" indent="-285750">
              <a:buFont typeface="Arial" pitchFamily="34" charset="0"/>
              <a:buChar char="•"/>
            </a:pPr>
            <a:r>
              <a:rPr lang="en-US" dirty="0" smtClean="0"/>
              <a:t>What differences do you see in the response of these 2 veg types to precipitation?</a:t>
            </a:r>
          </a:p>
          <a:p>
            <a:pPr marL="285750" indent="-285750">
              <a:buFont typeface="Arial" pitchFamily="34" charset="0"/>
              <a:buChar char="•"/>
            </a:pPr>
            <a:r>
              <a:rPr lang="en-US" dirty="0" smtClean="0"/>
              <a:t>Do the patterns shown in this figure help to explain results shown in any of the other graphs?  (hint: look back now at Fig. 3!)</a:t>
            </a:r>
            <a:endParaRPr lang="en-US" dirty="0"/>
          </a:p>
        </p:txBody>
      </p:sp>
    </p:spTree>
    <p:extLst>
      <p:ext uri="{BB962C8B-B14F-4D97-AF65-F5344CB8AC3E}">
        <p14:creationId xmlns:p14="http://schemas.microsoft.com/office/powerpoint/2010/main" val="23895569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NOW put everything together from the whole data set: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What </a:t>
            </a:r>
            <a:r>
              <a:rPr lang="en-US" i="1" dirty="0" smtClean="0"/>
              <a:t>biological </a:t>
            </a:r>
            <a:r>
              <a:rPr lang="en-US" dirty="0" smtClean="0"/>
              <a:t>data are presented?</a:t>
            </a:r>
          </a:p>
          <a:p>
            <a:r>
              <a:rPr lang="en-US" dirty="0" smtClean="0"/>
              <a:t>Which data represent potential </a:t>
            </a:r>
            <a:r>
              <a:rPr lang="en-US" b="1" dirty="0" smtClean="0"/>
              <a:t>constraining </a:t>
            </a:r>
            <a:r>
              <a:rPr lang="en-US" dirty="0" smtClean="0"/>
              <a:t>variables?</a:t>
            </a:r>
          </a:p>
          <a:p>
            <a:r>
              <a:rPr lang="en-US" dirty="0" smtClean="0"/>
              <a:t>Can the variables be ranked hierarchically, in terms of the scale of their influence?  </a:t>
            </a:r>
            <a:r>
              <a:rPr lang="en-US" dirty="0" smtClean="0">
                <a:sym typeface="Wingdings" pitchFamily="2" charset="2"/>
              </a:rPr>
              <a:t> Do some variables operate at a larger, regional scale, while some are more local?</a:t>
            </a:r>
          </a:p>
          <a:p>
            <a:r>
              <a:rPr lang="en-US" dirty="0" smtClean="0">
                <a:sym typeface="Wingdings" pitchFamily="2" charset="2"/>
              </a:rPr>
              <a:t>Which vegetation type </a:t>
            </a:r>
            <a:r>
              <a:rPr lang="en-US" dirty="0" smtClean="0">
                <a:sym typeface="Wingdings" pitchFamily="2" charset="2"/>
              </a:rPr>
              <a:t>under what combination of other factors is </a:t>
            </a:r>
            <a:r>
              <a:rPr lang="en-US" i="1" dirty="0" smtClean="0">
                <a:sym typeface="Wingdings" pitchFamily="2" charset="2"/>
              </a:rPr>
              <a:t>most strongly influenced </a:t>
            </a:r>
            <a:r>
              <a:rPr lang="en-US" dirty="0" smtClean="0">
                <a:sym typeface="Wingdings" pitchFamily="2" charset="2"/>
              </a:rPr>
              <a:t>by precipitation?</a:t>
            </a:r>
            <a:endParaRPr lang="en-US" dirty="0"/>
          </a:p>
        </p:txBody>
      </p:sp>
    </p:spTree>
    <p:extLst>
      <p:ext uri="{BB962C8B-B14F-4D97-AF65-F5344CB8AC3E}">
        <p14:creationId xmlns:p14="http://schemas.microsoft.com/office/powerpoint/2010/main" val="4188980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Mapping:</a:t>
            </a:r>
            <a:endParaRPr lang="en-US" dirty="0"/>
          </a:p>
        </p:txBody>
      </p:sp>
      <p:sp>
        <p:nvSpPr>
          <p:cNvPr id="3" name="Content Placeholder 2"/>
          <p:cNvSpPr>
            <a:spLocks noGrp="1"/>
          </p:cNvSpPr>
          <p:nvPr>
            <p:ph idx="1"/>
          </p:nvPr>
        </p:nvSpPr>
        <p:spPr/>
        <p:txBody>
          <a:bodyPr/>
          <a:lstStyle/>
          <a:p>
            <a:endParaRPr lang="en-US" dirty="0"/>
          </a:p>
        </p:txBody>
      </p:sp>
      <p:pic>
        <p:nvPicPr>
          <p:cNvPr id="6148" name="Picture 4" descr="\\fortlewis.edu\shares\DOTT_C\www\Bio 320-Ecology\220 Lectures\06-bi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371599"/>
            <a:ext cx="6781800" cy="5063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00010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Topic 2: The use of models in ecology.</a:t>
            </a:r>
            <a:r>
              <a:rPr lang="en-US" dirty="0"/>
              <a:t/>
            </a:r>
            <a:br>
              <a:rPr lang="en-US" dirty="0"/>
            </a:br>
            <a:endParaRPr lang="en-US" dirty="0"/>
          </a:p>
        </p:txBody>
      </p:sp>
      <p:sp>
        <p:nvSpPr>
          <p:cNvPr id="3" name="Content Placeholder 2"/>
          <p:cNvSpPr>
            <a:spLocks noGrp="1"/>
          </p:cNvSpPr>
          <p:nvPr>
            <p:ph idx="1"/>
          </p:nvPr>
        </p:nvSpPr>
        <p:spPr>
          <a:xfrm>
            <a:off x="457200" y="1189037"/>
            <a:ext cx="8229600" cy="4830763"/>
          </a:xfrm>
        </p:spPr>
        <p:txBody>
          <a:bodyPr>
            <a:normAutofit fontScale="70000" lnSpcReduction="20000"/>
          </a:bodyPr>
          <a:lstStyle/>
          <a:p>
            <a:r>
              <a:rPr lang="en-US" b="1" dirty="0" smtClean="0"/>
              <a:t>Exercise </a:t>
            </a:r>
            <a:r>
              <a:rPr lang="en-US" b="1" dirty="0"/>
              <a:t>(Homework):</a:t>
            </a:r>
            <a:endParaRPr lang="en-US" dirty="0"/>
          </a:p>
          <a:p>
            <a:r>
              <a:rPr lang="en-US" dirty="0"/>
              <a:t>Use the concept of hierarchies  to construct a conceptual model (a "concept map") for the </a:t>
            </a:r>
            <a:r>
              <a:rPr lang="en-US" dirty="0" err="1"/>
              <a:t>Konza</a:t>
            </a:r>
            <a:r>
              <a:rPr lang="en-US" dirty="0"/>
              <a:t> Prairie Ecosystem.</a:t>
            </a:r>
          </a:p>
          <a:p>
            <a:r>
              <a:rPr lang="en-US" dirty="0"/>
              <a:t>Based on the data set you've been working with, show the relationships among the important constraining variables in this system, being sure to indicate the different scales of influence of each variable.  </a:t>
            </a:r>
          </a:p>
          <a:p>
            <a:r>
              <a:rPr lang="en-US" dirty="0"/>
              <a:t>Start with the largest scale constraining environmental variable at the top of your "map", and show as the output of your model the vegetation type (i.e. forb or grass) that is favored.</a:t>
            </a:r>
          </a:p>
          <a:p>
            <a:r>
              <a:rPr lang="en-US" dirty="0"/>
              <a:t>Each of you should </a:t>
            </a:r>
            <a:r>
              <a:rPr lang="en-US" b="1" dirty="0"/>
              <a:t>draw your own </a:t>
            </a:r>
            <a:r>
              <a:rPr lang="en-US" dirty="0"/>
              <a:t>diagram, although feel free to discuss possible formats for doing this with classmates.  </a:t>
            </a:r>
            <a:r>
              <a:rPr lang="en-US" dirty="0" smtClean="0"/>
              <a:t>BUT – if 2 maps look exactly alike, I can’t give either person credit!  Do your own work!!  Bring </a:t>
            </a:r>
            <a:r>
              <a:rPr lang="en-US" dirty="0"/>
              <a:t>your finished diagram to class next time to turn in, and be prepared to draw your model on the board to share with the class</a:t>
            </a:r>
            <a:r>
              <a:rPr lang="en-US" dirty="0" smtClean="0"/>
              <a:t>.</a:t>
            </a:r>
            <a:endParaRPr lang="en-US" dirty="0"/>
          </a:p>
        </p:txBody>
      </p:sp>
    </p:spTree>
    <p:extLst>
      <p:ext uri="{BB962C8B-B14F-4D97-AF65-F5344CB8AC3E}">
        <p14:creationId xmlns:p14="http://schemas.microsoft.com/office/powerpoint/2010/main" val="2605408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Prairie Ecosystem:</a:t>
            </a:r>
            <a:endParaRPr lang="en-US" dirty="0"/>
          </a:p>
        </p:txBody>
      </p:sp>
      <p:sp>
        <p:nvSpPr>
          <p:cNvPr id="3" name="Content Placeholder 2"/>
          <p:cNvSpPr>
            <a:spLocks noGrp="1"/>
          </p:cNvSpPr>
          <p:nvPr>
            <p:ph idx="1"/>
          </p:nvPr>
        </p:nvSpPr>
        <p:spPr/>
        <p:txBody>
          <a:bodyPr/>
          <a:lstStyle/>
          <a:p>
            <a:endParaRPr lang="en-US" dirty="0"/>
          </a:p>
        </p:txBody>
      </p:sp>
      <p:pic>
        <p:nvPicPr>
          <p:cNvPr id="6146" name="Picture 2" descr="http://tiee.ecoed.net/vol/v3/issues/data_sets/konza/img/konza_landscape%5bHR%5d.jpg"/>
          <p:cNvPicPr>
            <a:picLocks noChangeAspect="1" noChangeArrowheads="1"/>
          </p:cNvPicPr>
          <p:nvPr/>
        </p:nvPicPr>
        <p:blipFill>
          <a:blip r:embed="rId2"/>
          <a:srcRect/>
          <a:stretch>
            <a:fillRect/>
          </a:stretch>
        </p:blipFill>
        <p:spPr bwMode="auto">
          <a:xfrm>
            <a:off x="1085850" y="1066800"/>
            <a:ext cx="7067550" cy="565404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Long-Term Ecological Research – </a:t>
            </a:r>
            <a:r>
              <a:rPr lang="en-US" dirty="0" err="1" smtClean="0"/>
              <a:t>Konza</a:t>
            </a:r>
            <a:r>
              <a:rPr lang="en-US" dirty="0" smtClean="0"/>
              <a:t> Prairie</a:t>
            </a:r>
            <a:endParaRPr lang="en-US" dirty="0"/>
          </a:p>
        </p:txBody>
      </p:sp>
      <p:sp>
        <p:nvSpPr>
          <p:cNvPr id="3" name="Content Placeholder 2"/>
          <p:cNvSpPr>
            <a:spLocks noGrp="1"/>
          </p:cNvSpPr>
          <p:nvPr>
            <p:ph idx="1"/>
          </p:nvPr>
        </p:nvSpPr>
        <p:spPr/>
        <p:txBody>
          <a:bodyPr/>
          <a:lstStyle/>
          <a:p>
            <a:r>
              <a:rPr lang="en-US" dirty="0" err="1" smtClean="0"/>
              <a:t>Konza</a:t>
            </a:r>
            <a:r>
              <a:rPr lang="en-US" dirty="0" smtClean="0"/>
              <a:t> Prairie Biological Station</a:t>
            </a:r>
          </a:p>
          <a:p>
            <a:r>
              <a:rPr lang="en-US" dirty="0" smtClean="0"/>
              <a:t>Interdisciplinary research program</a:t>
            </a:r>
          </a:p>
          <a:p>
            <a:r>
              <a:rPr lang="en-US" dirty="0" smtClean="0"/>
              <a:t>Est. 1971</a:t>
            </a:r>
          </a:p>
          <a:p>
            <a:r>
              <a:rPr lang="en-US" dirty="0" smtClean="0"/>
              <a:t>1 of 6 original field stations established to document </a:t>
            </a:r>
            <a:r>
              <a:rPr lang="en-US" i="1" dirty="0" smtClean="0"/>
              <a:t>temporal</a:t>
            </a:r>
            <a:r>
              <a:rPr lang="en-US" dirty="0" smtClean="0"/>
              <a:t> &amp; </a:t>
            </a:r>
            <a:r>
              <a:rPr lang="en-US" i="1" dirty="0" smtClean="0"/>
              <a:t>spatial</a:t>
            </a:r>
            <a:r>
              <a:rPr lang="en-US" dirty="0" smtClean="0"/>
              <a:t> trends across biomes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r>
              <a:rPr lang="en-US" dirty="0" smtClean="0"/>
              <a:t>3487 hectares (ha) unplowed </a:t>
            </a:r>
            <a:r>
              <a:rPr lang="en-US" dirty="0" err="1" smtClean="0"/>
              <a:t>tallgrass</a:t>
            </a:r>
            <a:r>
              <a:rPr lang="en-US" dirty="0" smtClean="0"/>
              <a:t> prairie (1 hectare = 2.5 acres)</a:t>
            </a:r>
          </a:p>
          <a:p>
            <a:r>
              <a:rPr lang="en-US" dirty="0" smtClean="0"/>
              <a:t>Dominated by perennial warm season grasses (as opposed to </a:t>
            </a:r>
            <a:r>
              <a:rPr lang="en-US" i="1" dirty="0" smtClean="0"/>
              <a:t>cool </a:t>
            </a:r>
            <a:r>
              <a:rPr lang="en-US" dirty="0" smtClean="0"/>
              <a:t>season grasses…)</a:t>
            </a:r>
          </a:p>
          <a:p>
            <a:r>
              <a:rPr lang="en-US" dirty="0" smtClean="0"/>
              <a:t>Supports diverse community of over 500 other species – herbaceous forbs (=wildflowers), woody shrubs, trees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pic>
        <p:nvPicPr>
          <p:cNvPr id="20482" name="Picture 2" descr="M:\www\Bio 220-Ecology\220 Lectures\indiangrassCrop.jpg"/>
          <p:cNvPicPr>
            <a:picLocks noGrp="1" noChangeAspect="1" noChangeArrowheads="1"/>
          </p:cNvPicPr>
          <p:nvPr>
            <p:ph idx="1"/>
          </p:nvPr>
        </p:nvPicPr>
        <p:blipFill>
          <a:blip r:embed="rId2"/>
          <a:srcRect/>
          <a:stretch>
            <a:fillRect/>
          </a:stretch>
        </p:blipFill>
        <p:spPr bwMode="auto">
          <a:xfrm>
            <a:off x="381000" y="3429000"/>
            <a:ext cx="1536916" cy="2286001"/>
          </a:xfrm>
          <a:prstGeom prst="rect">
            <a:avLst/>
          </a:prstGeom>
          <a:noFill/>
        </p:spPr>
      </p:pic>
      <p:pic>
        <p:nvPicPr>
          <p:cNvPr id="20484" name="Picture 4" descr="M:\www\Bio 220-Ecology\220 Lectures\coneflower1.jpg"/>
          <p:cNvPicPr>
            <a:picLocks noChangeAspect="1" noChangeArrowheads="1"/>
          </p:cNvPicPr>
          <p:nvPr/>
        </p:nvPicPr>
        <p:blipFill>
          <a:blip r:embed="rId3"/>
          <a:srcRect/>
          <a:stretch>
            <a:fillRect/>
          </a:stretch>
        </p:blipFill>
        <p:spPr bwMode="auto">
          <a:xfrm>
            <a:off x="7170456" y="3505200"/>
            <a:ext cx="1611594" cy="2362200"/>
          </a:xfrm>
          <a:prstGeom prst="rect">
            <a:avLst/>
          </a:prstGeom>
          <a:noFill/>
        </p:spPr>
      </p:pic>
      <p:pic>
        <p:nvPicPr>
          <p:cNvPr id="6" name="Picture 2" descr="http://tiee.ecoed.net/vol/v3/issues/data_sets/konza/img/konza_landscape%5bHR%5d.jpg"/>
          <p:cNvPicPr>
            <a:picLocks noChangeAspect="1" noChangeArrowheads="1"/>
          </p:cNvPicPr>
          <p:nvPr/>
        </p:nvPicPr>
        <p:blipFill>
          <a:blip r:embed="rId4"/>
          <a:srcRect/>
          <a:stretch>
            <a:fillRect/>
          </a:stretch>
        </p:blipFill>
        <p:spPr bwMode="auto">
          <a:xfrm>
            <a:off x="2133600" y="1143000"/>
            <a:ext cx="4191000" cy="3352800"/>
          </a:xfrm>
          <a:prstGeom prst="rect">
            <a:avLst/>
          </a:prstGeom>
          <a:noFill/>
        </p:spPr>
      </p:pic>
      <p:sp>
        <p:nvSpPr>
          <p:cNvPr id="7" name="TextBox 6"/>
          <p:cNvSpPr txBox="1"/>
          <p:nvPr/>
        </p:nvSpPr>
        <p:spPr>
          <a:xfrm>
            <a:off x="381000" y="5867400"/>
            <a:ext cx="2667000" cy="646331"/>
          </a:xfrm>
          <a:prstGeom prst="rect">
            <a:avLst/>
          </a:prstGeom>
          <a:noFill/>
        </p:spPr>
        <p:txBody>
          <a:bodyPr wrap="square" rtlCol="0">
            <a:spAutoFit/>
          </a:bodyPr>
          <a:lstStyle/>
          <a:p>
            <a:r>
              <a:rPr lang="en-US" dirty="0" smtClean="0"/>
              <a:t>Perennial grasses – 2-3 meters tall in wet years!</a:t>
            </a:r>
            <a:endParaRPr lang="en-US" dirty="0"/>
          </a:p>
        </p:txBody>
      </p:sp>
      <p:sp>
        <p:nvSpPr>
          <p:cNvPr id="8" name="TextBox 7"/>
          <p:cNvSpPr txBox="1"/>
          <p:nvPr/>
        </p:nvSpPr>
        <p:spPr>
          <a:xfrm>
            <a:off x="6477000" y="6096000"/>
            <a:ext cx="2667000" cy="369332"/>
          </a:xfrm>
          <a:prstGeom prst="rect">
            <a:avLst/>
          </a:prstGeom>
          <a:noFill/>
        </p:spPr>
        <p:txBody>
          <a:bodyPr wrap="square" rtlCol="0">
            <a:spAutoFit/>
          </a:bodyPr>
          <a:lstStyle/>
          <a:p>
            <a:r>
              <a:rPr lang="en-US" dirty="0" smtClean="0"/>
              <a:t>Forbs – yellow coneflower</a:t>
            </a:r>
            <a:endParaRPr lang="en-US" dirty="0"/>
          </a:p>
        </p:txBody>
      </p:sp>
      <p:sp>
        <p:nvSpPr>
          <p:cNvPr id="9" name="TextBox 8"/>
          <p:cNvSpPr txBox="1"/>
          <p:nvPr/>
        </p:nvSpPr>
        <p:spPr>
          <a:xfrm>
            <a:off x="3429000" y="4572000"/>
            <a:ext cx="1981200" cy="381000"/>
          </a:xfrm>
          <a:prstGeom prst="rect">
            <a:avLst/>
          </a:prstGeom>
          <a:noFill/>
        </p:spPr>
        <p:txBody>
          <a:bodyPr wrap="square" rtlCol="0">
            <a:spAutoFit/>
          </a:bodyPr>
          <a:lstStyle/>
          <a:p>
            <a:r>
              <a:rPr lang="en-US" dirty="0" smtClean="0"/>
              <a:t>Diverse community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endParaRPr lang="en-US" dirty="0" smtClean="0"/>
          </a:p>
          <a:p>
            <a:r>
              <a:rPr lang="en-US" dirty="0" smtClean="0"/>
              <a:t>Temperate climate, periodic drought, large seasonal &amp; </a:t>
            </a:r>
            <a:r>
              <a:rPr lang="en-US" dirty="0" err="1" smtClean="0"/>
              <a:t>interannual</a:t>
            </a:r>
            <a:r>
              <a:rPr lang="en-US" dirty="0" smtClean="0"/>
              <a:t> variation in rainfall</a:t>
            </a:r>
          </a:p>
          <a:p>
            <a:r>
              <a:rPr lang="en-US" dirty="0" smtClean="0"/>
              <a:t>Cold dry winters; warm wet summers</a:t>
            </a:r>
          </a:p>
          <a:p>
            <a:r>
              <a:rPr lang="en-US" dirty="0" smtClean="0"/>
              <a:t>Largest remaining area of unplowed </a:t>
            </a:r>
            <a:r>
              <a:rPr lang="en-US" dirty="0" err="1" smtClean="0"/>
              <a:t>tallgrass</a:t>
            </a:r>
            <a:r>
              <a:rPr lang="en-US" dirty="0" smtClean="0"/>
              <a:t> prairie in N. Amer.</a:t>
            </a:r>
          </a:p>
          <a:p>
            <a:pPr lvl="1"/>
            <a:r>
              <a:rPr lang="en-US" dirty="0" smtClean="0"/>
              <a:t>Only 5% of area once covered still remains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sp>
        <p:nvSpPr>
          <p:cNvPr id="3" name="Content Placeholder 2"/>
          <p:cNvSpPr>
            <a:spLocks noGrp="1"/>
          </p:cNvSpPr>
          <p:nvPr>
            <p:ph idx="1"/>
          </p:nvPr>
        </p:nvSpPr>
        <p:spPr/>
        <p:txBody>
          <a:bodyPr/>
          <a:lstStyle/>
          <a:p>
            <a:r>
              <a:rPr lang="en-US" dirty="0" smtClean="0"/>
              <a:t>Experimental design at station:</a:t>
            </a:r>
          </a:p>
          <a:p>
            <a:pPr lvl="1"/>
            <a:r>
              <a:rPr lang="en-US" dirty="0" smtClean="0"/>
              <a:t>Divided into 60 watersheds</a:t>
            </a:r>
          </a:p>
          <a:p>
            <a:pPr lvl="1"/>
            <a:r>
              <a:rPr lang="en-US" dirty="0" smtClean="0"/>
              <a:t>To study 3 critical factors in maintaining </a:t>
            </a:r>
            <a:r>
              <a:rPr lang="en-US" dirty="0" err="1" smtClean="0"/>
              <a:t>tallgrass</a:t>
            </a:r>
            <a:r>
              <a:rPr lang="en-US" dirty="0" smtClean="0"/>
              <a:t> prairie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Konza</a:t>
            </a:r>
            <a:r>
              <a:rPr lang="en-US" dirty="0" smtClean="0"/>
              <a:t> Prairie Ecosystem</a:t>
            </a:r>
            <a:endParaRPr lang="en-US" dirty="0"/>
          </a:p>
        </p:txBody>
      </p:sp>
      <p:pic>
        <p:nvPicPr>
          <p:cNvPr id="19458" name="Picture 2" descr="bison"/>
          <p:cNvPicPr>
            <a:picLocks noGrp="1" noChangeAspect="1" noChangeArrowheads="1"/>
          </p:cNvPicPr>
          <p:nvPr>
            <p:ph idx="1"/>
          </p:nvPr>
        </p:nvPicPr>
        <p:blipFill>
          <a:blip r:embed="rId2"/>
          <a:srcRect/>
          <a:stretch>
            <a:fillRect/>
          </a:stretch>
        </p:blipFill>
        <p:spPr bwMode="auto">
          <a:xfrm>
            <a:off x="228600" y="2438400"/>
            <a:ext cx="2209800" cy="3314700"/>
          </a:xfrm>
          <a:prstGeom prst="rect">
            <a:avLst/>
          </a:prstGeom>
          <a:noFill/>
        </p:spPr>
      </p:pic>
      <p:pic>
        <p:nvPicPr>
          <p:cNvPr id="19460" name="Picture 4" descr="prairie fire"/>
          <p:cNvPicPr>
            <a:picLocks noChangeAspect="1" noChangeArrowheads="1"/>
          </p:cNvPicPr>
          <p:nvPr/>
        </p:nvPicPr>
        <p:blipFill>
          <a:blip r:embed="rId3"/>
          <a:srcRect/>
          <a:stretch>
            <a:fillRect/>
          </a:stretch>
        </p:blipFill>
        <p:spPr bwMode="auto">
          <a:xfrm>
            <a:off x="3200400" y="1371600"/>
            <a:ext cx="3962400" cy="2659695"/>
          </a:xfrm>
          <a:prstGeom prst="rect">
            <a:avLst/>
          </a:prstGeom>
          <a:noFill/>
        </p:spPr>
      </p:pic>
      <p:pic>
        <p:nvPicPr>
          <p:cNvPr id="19462" name="Picture 6" descr="http://www.juddpatterson.com/galleries/storm1_std.jpg"/>
          <p:cNvPicPr>
            <a:picLocks noChangeAspect="1" noChangeArrowheads="1"/>
          </p:cNvPicPr>
          <p:nvPr/>
        </p:nvPicPr>
        <p:blipFill>
          <a:blip r:embed="rId4"/>
          <a:srcRect/>
          <a:stretch>
            <a:fillRect/>
          </a:stretch>
        </p:blipFill>
        <p:spPr bwMode="auto">
          <a:xfrm>
            <a:off x="5791200" y="4634562"/>
            <a:ext cx="3352800" cy="2223437"/>
          </a:xfrm>
          <a:prstGeom prst="rect">
            <a:avLst/>
          </a:prstGeom>
          <a:noFill/>
        </p:spPr>
      </p:pic>
      <p:sp>
        <p:nvSpPr>
          <p:cNvPr id="7" name="TextBox 6"/>
          <p:cNvSpPr txBox="1"/>
          <p:nvPr/>
        </p:nvSpPr>
        <p:spPr>
          <a:xfrm>
            <a:off x="1066800" y="5791200"/>
            <a:ext cx="2057400" cy="369332"/>
          </a:xfrm>
          <a:prstGeom prst="rect">
            <a:avLst/>
          </a:prstGeom>
          <a:noFill/>
        </p:spPr>
        <p:txBody>
          <a:bodyPr wrap="square" rtlCol="0">
            <a:spAutoFit/>
          </a:bodyPr>
          <a:lstStyle/>
          <a:p>
            <a:r>
              <a:rPr lang="en-US" dirty="0" smtClean="0"/>
              <a:t>Ungulate grazing</a:t>
            </a:r>
            <a:endParaRPr lang="en-US" dirty="0"/>
          </a:p>
        </p:txBody>
      </p:sp>
      <p:sp>
        <p:nvSpPr>
          <p:cNvPr id="8" name="TextBox 7"/>
          <p:cNvSpPr txBox="1"/>
          <p:nvPr/>
        </p:nvSpPr>
        <p:spPr>
          <a:xfrm>
            <a:off x="3200400" y="4114800"/>
            <a:ext cx="1752600" cy="369332"/>
          </a:xfrm>
          <a:prstGeom prst="rect">
            <a:avLst/>
          </a:prstGeom>
          <a:noFill/>
        </p:spPr>
        <p:txBody>
          <a:bodyPr wrap="square" rtlCol="0">
            <a:spAutoFit/>
          </a:bodyPr>
          <a:lstStyle/>
          <a:p>
            <a:r>
              <a:rPr lang="en-US" dirty="0" smtClean="0"/>
              <a:t>Periodic fire</a:t>
            </a:r>
            <a:endParaRPr lang="en-US" dirty="0"/>
          </a:p>
        </p:txBody>
      </p:sp>
      <p:sp>
        <p:nvSpPr>
          <p:cNvPr id="9" name="TextBox 8"/>
          <p:cNvSpPr txBox="1"/>
          <p:nvPr/>
        </p:nvSpPr>
        <p:spPr>
          <a:xfrm>
            <a:off x="7315200" y="4343400"/>
            <a:ext cx="1828800" cy="381000"/>
          </a:xfrm>
          <a:prstGeom prst="rect">
            <a:avLst/>
          </a:prstGeom>
          <a:noFill/>
        </p:spPr>
        <p:txBody>
          <a:bodyPr wrap="square" rtlCol="0">
            <a:spAutoFit/>
          </a:bodyPr>
          <a:lstStyle/>
          <a:p>
            <a:r>
              <a:rPr lang="en-US" dirty="0" smtClean="0"/>
              <a:t>Variable climate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774</Words>
  <Application>Microsoft Office PowerPoint</Application>
  <PresentationFormat>On-screen Show (4:3)</PresentationFormat>
  <Paragraphs>91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Konza Prairie Long-Term Ecological Research Station</vt:lpstr>
      <vt:lpstr>The Flint Hills of NE Kansas</vt:lpstr>
      <vt:lpstr>The Prairie Ecosystem:</vt:lpstr>
      <vt:lpstr>Long-Term Ecological Research – Konza Prairie</vt:lpstr>
      <vt:lpstr>Konza Prairie Ecosystem</vt:lpstr>
      <vt:lpstr>Konza Prairie Ecosystem</vt:lpstr>
      <vt:lpstr>Konza Prairie Ecosystem</vt:lpstr>
      <vt:lpstr>Konza Prairie Ecosystem</vt:lpstr>
      <vt:lpstr>Konza Prairie Ecosystem</vt:lpstr>
      <vt:lpstr>Konza Prairie Ecosystem</vt:lpstr>
      <vt:lpstr>Konza Prairie Ecosystem</vt:lpstr>
      <vt:lpstr>Konza Prairie Ecosystem</vt:lpstr>
      <vt:lpstr>Konza Prairie Ecosystem</vt:lpstr>
      <vt:lpstr>Konza Prairie Ecosystem</vt:lpstr>
      <vt:lpstr>Working with the Data</vt:lpstr>
      <vt:lpstr>Working with the Data</vt:lpstr>
      <vt:lpstr>PowerPoint Presentation</vt:lpstr>
      <vt:lpstr>PowerPoint Presentation</vt:lpstr>
      <vt:lpstr>PowerPoint Presentation</vt:lpstr>
      <vt:lpstr>PowerPoint Presentation</vt:lpstr>
      <vt:lpstr>PowerPoint Presentation</vt:lpstr>
      <vt:lpstr>NOW put everything together from the whole data set:</vt:lpstr>
      <vt:lpstr>Concept Mapping:</vt:lpstr>
      <vt:lpstr>Topic 2: The use of models in ecology. </vt:lpstr>
    </vt:vector>
  </TitlesOfParts>
  <Company>Fort Lewis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Konza Prairie Long-Term Ecological Research Station</dc:title>
  <dc:creator>Cynthia Dott</dc:creator>
  <cp:lastModifiedBy>Cynthia Dott</cp:lastModifiedBy>
  <cp:revision>20</cp:revision>
  <cp:lastPrinted>2013-01-10T17:59:09Z</cp:lastPrinted>
  <dcterms:created xsi:type="dcterms:W3CDTF">2008-01-10T17:06:51Z</dcterms:created>
  <dcterms:modified xsi:type="dcterms:W3CDTF">2013-01-10T18:00:28Z</dcterms:modified>
</cp:coreProperties>
</file>