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99F1-12B7-4D12-B9ED-4399C95278CE}" type="datetimeFigureOut">
              <a:rPr lang="en-US" smtClean="0"/>
              <a:t>11/15/2007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851C-0A4D-4099-B0E4-AD5A76E7D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99F1-12B7-4D12-B9ED-4399C95278CE}" type="datetimeFigureOut">
              <a:rPr lang="en-US" smtClean="0"/>
              <a:t>11/15/2007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851C-0A4D-4099-B0E4-AD5A76E7D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99F1-12B7-4D12-B9ED-4399C95278CE}" type="datetimeFigureOut">
              <a:rPr lang="en-US" smtClean="0"/>
              <a:t>11/15/2007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851C-0A4D-4099-B0E4-AD5A76E7D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99F1-12B7-4D12-B9ED-4399C95278CE}" type="datetimeFigureOut">
              <a:rPr lang="en-US" smtClean="0"/>
              <a:t>11/15/2007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851C-0A4D-4099-B0E4-AD5A76E7D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99F1-12B7-4D12-B9ED-4399C95278CE}" type="datetimeFigureOut">
              <a:rPr lang="en-US" smtClean="0"/>
              <a:t>11/15/2007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851C-0A4D-4099-B0E4-AD5A76E7D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99F1-12B7-4D12-B9ED-4399C95278CE}" type="datetimeFigureOut">
              <a:rPr lang="en-US" smtClean="0"/>
              <a:t>11/15/2007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851C-0A4D-4099-B0E4-AD5A76E7D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99F1-12B7-4D12-B9ED-4399C95278CE}" type="datetimeFigureOut">
              <a:rPr lang="en-US" smtClean="0"/>
              <a:t>11/15/2007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851C-0A4D-4099-B0E4-AD5A76E7D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99F1-12B7-4D12-B9ED-4399C95278CE}" type="datetimeFigureOut">
              <a:rPr lang="en-US" smtClean="0"/>
              <a:t>11/15/2007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851C-0A4D-4099-B0E4-AD5A76E7D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99F1-12B7-4D12-B9ED-4399C95278CE}" type="datetimeFigureOut">
              <a:rPr lang="en-US" smtClean="0"/>
              <a:t>11/15/2007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851C-0A4D-4099-B0E4-AD5A76E7D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99F1-12B7-4D12-B9ED-4399C95278CE}" type="datetimeFigureOut">
              <a:rPr lang="en-US" smtClean="0"/>
              <a:t>11/15/2007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851C-0A4D-4099-B0E4-AD5A76E7D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99F1-12B7-4D12-B9ED-4399C95278CE}" type="datetimeFigureOut">
              <a:rPr lang="en-US" smtClean="0"/>
              <a:t>11/15/2007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851C-0A4D-4099-B0E4-AD5A76E7DF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599F1-12B7-4D12-B9ED-4399C95278CE}" type="datetimeFigureOut">
              <a:rPr lang="en-US" smtClean="0"/>
              <a:t>11/15/2007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7851C-0A4D-4099-B0E4-AD5A76E7DF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wp.org/cms/page1090.cf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esco.org/mab/wnbrs.shtm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Saving Habitat – Pt. 2: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Legal Aids to Habitat Conservation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Beyond National Parks, several other US Agencies charged with land &amp; species preservation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048000"/>
          </a:xfrm>
        </p:spPr>
        <p:txBody>
          <a:bodyPr/>
          <a:lstStyle/>
          <a:p>
            <a:r>
              <a:rPr lang="en-US" dirty="0" smtClean="0"/>
              <a:t>Dept. of Agriculture</a:t>
            </a:r>
          </a:p>
          <a:p>
            <a:r>
              <a:rPr lang="en-US" dirty="0" smtClean="0"/>
              <a:t>Dept. of Commerce (!)</a:t>
            </a:r>
          </a:p>
          <a:p>
            <a:r>
              <a:rPr lang="en-US" dirty="0" smtClean="0"/>
              <a:t>Dept. of Interior (several agencies)</a:t>
            </a:r>
          </a:p>
          <a:p>
            <a:r>
              <a:rPr lang="en-US" dirty="0" smtClean="0"/>
              <a:t>EPA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Question 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we manage for preservation of…</a:t>
            </a:r>
          </a:p>
          <a:p>
            <a:pPr lvl="1"/>
            <a:r>
              <a:rPr lang="en-US" i="1" dirty="0" smtClean="0"/>
              <a:t>Species? </a:t>
            </a:r>
          </a:p>
          <a:p>
            <a:pPr lvl="1"/>
            <a:r>
              <a:rPr lang="en-US" dirty="0" smtClean="0"/>
              <a:t>OR</a:t>
            </a:r>
          </a:p>
          <a:p>
            <a:pPr lvl="1"/>
            <a:r>
              <a:rPr lang="en-US" i="1" dirty="0" smtClean="0"/>
              <a:t>Habitats?</a:t>
            </a:r>
          </a:p>
          <a:p>
            <a:r>
              <a:rPr lang="en-US" dirty="0" smtClean="0"/>
              <a:t>What would be better???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main Legislation we have available for biodiversity preservation?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Endangered Species Act (ESA) (1973)</a:t>
            </a:r>
          </a:p>
          <a:p>
            <a:pPr lvl="1"/>
            <a:r>
              <a:rPr lang="en-US" dirty="0" smtClean="0"/>
              <a:t>Conservation of threatened &amp; endangered species</a:t>
            </a:r>
          </a:p>
          <a:p>
            <a:pPr lvl="1"/>
            <a:r>
              <a:rPr lang="en-US" dirty="0" smtClean="0"/>
              <a:t>Prohibits “taking” of listed species or harming habitat</a:t>
            </a:r>
          </a:p>
          <a:p>
            <a:r>
              <a:rPr lang="en-US" dirty="0" smtClean="0"/>
              <a:t>National Environmental Policy Act (NEPA) (1969)</a:t>
            </a:r>
          </a:p>
          <a:p>
            <a:pPr lvl="1"/>
            <a:r>
              <a:rPr lang="en-US" dirty="0" err="1" smtClean="0"/>
              <a:t>Gov’t</a:t>
            </a:r>
            <a:r>
              <a:rPr lang="en-US" dirty="0" smtClean="0"/>
              <a:t> must give consideration to environment </a:t>
            </a:r>
          </a:p>
          <a:p>
            <a:pPr lvl="1"/>
            <a:r>
              <a:rPr lang="en-US" dirty="0" smtClean="0"/>
              <a:t>Requires EA’s &amp; EIS’s</a:t>
            </a:r>
          </a:p>
          <a:p>
            <a:r>
              <a:rPr lang="en-US" dirty="0" smtClean="0"/>
              <a:t>Clean Water Act (</a:t>
            </a:r>
            <a:r>
              <a:rPr lang="en-US" dirty="0" smtClean="0"/>
              <a:t>1972)</a:t>
            </a:r>
            <a:endParaRPr lang="en-US" dirty="0" smtClean="0"/>
          </a:p>
          <a:p>
            <a:pPr lvl="1"/>
            <a:r>
              <a:rPr lang="en-US" dirty="0" smtClean="0"/>
              <a:t>Pollution control</a:t>
            </a:r>
          </a:p>
          <a:p>
            <a:pPr lvl="1"/>
            <a:r>
              <a:rPr lang="en-US" dirty="0" smtClean="0"/>
              <a:t>Preserve wetlands, mitigate loss</a:t>
            </a:r>
          </a:p>
          <a:p>
            <a:r>
              <a:rPr lang="en-US" dirty="0" smtClean="0"/>
              <a:t>Clean Air Act (1970)</a:t>
            </a:r>
          </a:p>
          <a:p>
            <a:pPr lvl="1"/>
            <a:r>
              <a:rPr lang="en-US" dirty="0" smtClean="0"/>
              <a:t>Pollution control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Biodiversity, ESA is main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the HCN article you read – “Bred for Success” – how well are we doing?</a:t>
            </a:r>
          </a:p>
          <a:p>
            <a:endParaRPr lang="en-US" dirty="0" smtClean="0"/>
          </a:p>
          <a:p>
            <a:r>
              <a:rPr lang="en-US" dirty="0" smtClean="0"/>
              <a:t>In groups, discuss:</a:t>
            </a:r>
          </a:p>
          <a:p>
            <a:pPr lvl="1"/>
            <a:r>
              <a:rPr lang="en-US" dirty="0" smtClean="0"/>
              <a:t>Benefits of ESA</a:t>
            </a:r>
          </a:p>
          <a:p>
            <a:pPr lvl="1"/>
            <a:r>
              <a:rPr lang="en-US" dirty="0" smtClean="0"/>
              <a:t>Problems of ESA</a:t>
            </a:r>
          </a:p>
          <a:p>
            <a:endParaRPr lang="en-US" dirty="0" smtClean="0"/>
          </a:p>
          <a:p>
            <a:r>
              <a:rPr lang="en-US" dirty="0" smtClean="0"/>
              <a:t>Related to preserving </a:t>
            </a:r>
            <a:r>
              <a:rPr lang="en-US" i="1" dirty="0" smtClean="0"/>
              <a:t>species</a:t>
            </a:r>
            <a:r>
              <a:rPr lang="en-US" dirty="0" smtClean="0"/>
              <a:t> &amp; their </a:t>
            </a:r>
            <a:r>
              <a:rPr lang="en-US" i="1" dirty="0" smtClean="0"/>
              <a:t>habitats</a:t>
            </a:r>
            <a:endParaRPr lang="en-US" i="1" dirty="0"/>
          </a:p>
        </p:txBody>
      </p:sp>
      <p:pic>
        <p:nvPicPr>
          <p:cNvPr id="22530" name="Picture 2" descr="An aplomado on the wing. The Peregrine F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2667000"/>
            <a:ext cx="3200400" cy="23362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Design for Nature Reserves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Importance of </a:t>
            </a:r>
            <a:r>
              <a:rPr lang="en-US" i="1" dirty="0" smtClean="0"/>
              <a:t>Connectivity</a:t>
            </a:r>
            <a:r>
              <a:rPr lang="en-US" dirty="0" smtClean="0"/>
              <a:t> between preserves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399" y="2057398"/>
            <a:ext cx="3810001" cy="46764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Wildlands</a:t>
            </a:r>
            <a:r>
              <a:rPr lang="en-US" dirty="0" smtClean="0"/>
              <a:t> Project: “Reconnect the Continent with ‘</a:t>
            </a:r>
            <a:r>
              <a:rPr lang="en-US" dirty="0" err="1" smtClean="0"/>
              <a:t>MegaLinkages</a:t>
            </a:r>
            <a:r>
              <a:rPr lang="en-US" dirty="0" smtClean="0"/>
              <a:t>’”</a:t>
            </a:r>
            <a:endParaRPr lang="en-US" dirty="0"/>
          </a:p>
        </p:txBody>
      </p:sp>
      <p:pic>
        <p:nvPicPr>
          <p:cNvPr id="2050" name="Picture 2" descr="http://www.twp.org/files/connected_ma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00199"/>
            <a:ext cx="4419600" cy="5066917"/>
          </a:xfrm>
          <a:prstGeom prst="rect">
            <a:avLst/>
          </a:prstGeom>
          <a:noFill/>
        </p:spPr>
      </p:pic>
      <p:pic>
        <p:nvPicPr>
          <p:cNvPr id="2052" name="Picture 4" descr="http://www.twp.org/files/continent_map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1600200"/>
            <a:ext cx="2374489" cy="52578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6488668"/>
            <a:ext cx="40252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4"/>
              </a:rPr>
              <a:t>http://www.twp.org/cms/page1090.cfm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Worldwide: the Biosphere Reserve Concept</a:t>
            </a:r>
            <a:endParaRPr lang="en-US" dirty="0"/>
          </a:p>
        </p:txBody>
      </p:sp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381000" y="1447800"/>
            <a:ext cx="5410200" cy="4876800"/>
            <a:chOff x="1377" y="954"/>
            <a:chExt cx="3006" cy="2412"/>
          </a:xfrm>
        </p:grpSpPr>
        <p:pic>
          <p:nvPicPr>
            <p:cNvPr id="16387" name="Picture 3" descr="x0963e0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377" y="954"/>
              <a:ext cx="3006" cy="2412"/>
            </a:xfrm>
            <a:prstGeom prst="rect">
              <a:avLst/>
            </a:prstGeom>
            <a:noFill/>
          </p:spPr>
        </p:pic>
        <p:sp>
          <p:nvSpPr>
            <p:cNvPr id="16388" name="Line 4"/>
            <p:cNvSpPr>
              <a:spLocks noChangeShapeType="1"/>
            </p:cNvSpPr>
            <p:nvPr/>
          </p:nvSpPr>
          <p:spPr bwMode="auto">
            <a:xfrm flipH="1">
              <a:off x="1872" y="1248"/>
              <a:ext cx="12" cy="10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89" name="Line 5"/>
            <p:cNvSpPr>
              <a:spLocks noChangeShapeType="1"/>
            </p:cNvSpPr>
            <p:nvPr/>
          </p:nvSpPr>
          <p:spPr bwMode="auto">
            <a:xfrm flipH="1">
              <a:off x="2688" y="1440"/>
              <a:ext cx="6" cy="5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4572000" y="2667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Interactive Map of Biosphere Reserves    - Follow this Link: </a:t>
            </a:r>
            <a:r>
              <a:rPr lang="en-US" dirty="0" smtClean="0">
                <a:hlinkClick r:id="rId3"/>
              </a:rPr>
              <a:t>http://www.unesco.org/mab/wnbrs.shtml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Functions of Biosphere Reserves: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Conservation</a:t>
            </a:r>
            <a:r>
              <a:rPr lang="en-US" dirty="0" smtClean="0"/>
              <a:t>: landscapes, ecosystems, species and genetic variation </a:t>
            </a:r>
          </a:p>
          <a:p>
            <a:r>
              <a:rPr lang="en-US" b="1" dirty="0" smtClean="0"/>
              <a:t>Development</a:t>
            </a:r>
            <a:r>
              <a:rPr lang="en-US" dirty="0" smtClean="0"/>
              <a:t>: economic and </a:t>
            </a:r>
            <a:br>
              <a:rPr lang="en-US" dirty="0" smtClean="0"/>
            </a:br>
            <a:r>
              <a:rPr lang="en-US" dirty="0" smtClean="0"/>
              <a:t>human and culturally adapted </a:t>
            </a:r>
          </a:p>
          <a:p>
            <a:r>
              <a:rPr lang="en-US" b="1" dirty="0" smtClean="0"/>
              <a:t>Logistic support</a:t>
            </a:r>
            <a:r>
              <a:rPr lang="en-US" dirty="0" smtClean="0"/>
              <a:t>: research, </a:t>
            </a:r>
            <a:br>
              <a:rPr lang="en-US" dirty="0" smtClean="0"/>
            </a:br>
            <a:r>
              <a:rPr lang="en-US" dirty="0" smtClean="0"/>
              <a:t>monitoring, environmental </a:t>
            </a:r>
            <a:br>
              <a:rPr lang="en-US" dirty="0" smtClean="0"/>
            </a:br>
            <a:r>
              <a:rPr lang="en-US" dirty="0" smtClean="0"/>
              <a:t>education and training </a:t>
            </a:r>
            <a:endParaRPr lang="en-US" dirty="0"/>
          </a:p>
        </p:txBody>
      </p:sp>
      <p:pic>
        <p:nvPicPr>
          <p:cNvPr id="17410" name="Picture 2" descr="M:\www\Bio125-ConsBio\ClassMeetings\Week12-SavingHabitat\fonction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25" y="2209800"/>
            <a:ext cx="3190875" cy="24193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en-US" dirty="0" smtClean="0"/>
              <a:t>What have we done in the U. S. to preserve Biological Diversity?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505200"/>
          </a:xfrm>
        </p:spPr>
        <p:txBody>
          <a:bodyPr/>
          <a:lstStyle/>
          <a:p>
            <a:r>
              <a:rPr lang="en-US" dirty="0" smtClean="0"/>
              <a:t>28% of land area is Federally managed, mostly in the West &amp; Alaska</a:t>
            </a:r>
          </a:p>
          <a:p>
            <a:r>
              <a:rPr lang="en-US" dirty="0" smtClean="0"/>
              <a:t>4% of land area = in Wilderness (106 million acres), &gt;50% in AK</a:t>
            </a:r>
          </a:p>
          <a:p>
            <a:r>
              <a:rPr lang="en-US" dirty="0" smtClean="0"/>
              <a:t>plus millions of acres of less-protected land in National &amp; State Parks, Wildlife Refuges, 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en-US" dirty="0" smtClean="0"/>
              <a:t>What have we done in the U. S. to preserve Biological Diversity?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962400"/>
          </a:xfrm>
        </p:spPr>
        <p:txBody>
          <a:bodyPr/>
          <a:lstStyle/>
          <a:p>
            <a:r>
              <a:rPr lang="en-US" dirty="0" smtClean="0"/>
              <a:t>National Parks are a unique idea in the world - first parks were in US</a:t>
            </a:r>
          </a:p>
          <a:p>
            <a:r>
              <a:rPr lang="en-US" dirty="0" smtClean="0"/>
              <a:t>Most were set aside for scenic beauty, </a:t>
            </a:r>
            <a:r>
              <a:rPr lang="en-US" i="1" dirty="0" smtClean="0"/>
              <a:t>not</a:t>
            </a:r>
            <a:r>
              <a:rPr lang="en-US" dirty="0" smtClean="0"/>
              <a:t> as species reserves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4" name="Picture 10" descr="Grand Canyon National Par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70623"/>
            <a:ext cx="3409950" cy="4587377"/>
          </a:xfrm>
          <a:prstGeom prst="rect">
            <a:avLst/>
          </a:prstGeom>
          <a:noFill/>
        </p:spPr>
      </p:pic>
      <p:pic>
        <p:nvPicPr>
          <p:cNvPr id="21516" name="Picture 12" descr="http://www.letsgodigital.org/images/artikelen/6/yosemite-national-par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2819400"/>
            <a:ext cx="3082089" cy="2209800"/>
          </a:xfrm>
          <a:prstGeom prst="rect">
            <a:avLst/>
          </a:prstGeom>
          <a:noFill/>
        </p:spPr>
      </p:pic>
      <p:pic>
        <p:nvPicPr>
          <p:cNvPr id="21506" name="Picture 2" descr="http://www.nationalgeographic.com/adventure/images/0606/national-park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4610100" cy="3019425"/>
          </a:xfrm>
          <a:prstGeom prst="rect">
            <a:avLst/>
          </a:prstGeom>
          <a:noFill/>
        </p:spPr>
      </p:pic>
      <p:sp>
        <p:nvSpPr>
          <p:cNvPr id="21508" name="AutoShape 4" descr="http://www2.nature.nps.gov/geology/photodb/photos/brca_web_morninglight300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1510" name="Picture 6" descr="http://www.zioncanyon.com/images/pic_zion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10250" y="4352925"/>
            <a:ext cx="3333750" cy="2505075"/>
          </a:xfrm>
          <a:prstGeom prst="rect">
            <a:avLst/>
          </a:prstGeom>
          <a:noFill/>
        </p:spPr>
      </p:pic>
      <p:pic>
        <p:nvPicPr>
          <p:cNvPr id="21512" name="Picture 8" descr="http://www.legendsofamerica.com/photos-wyoming/GrandTetonPark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29200" y="0"/>
            <a:ext cx="4114800" cy="3086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…but how well do parks do in preservation of biodiversity?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9458" name="Picture 2" descr="M:\www\Bio125-ConsBio\ClassMeetings\Week12-SavingHabitat\12-Sav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6780" y="1295399"/>
            <a:ext cx="5156020" cy="487731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143000" y="6260068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from: </a:t>
            </a:r>
            <a:r>
              <a:rPr lang="en-US" i="1" dirty="0" err="1" smtClean="0"/>
              <a:t>Newmark</a:t>
            </a:r>
            <a:r>
              <a:rPr lang="en-US" i="1" dirty="0" smtClean="0"/>
              <a:t> 1995; "Extinction of Mammals in National Parks"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377</Words>
  <Application>Microsoft Office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Saving Habitat – Pt. 2:</vt:lpstr>
      <vt:lpstr>Ideal Design for Nature Reserves</vt:lpstr>
      <vt:lpstr>The Wildlands Project: “Reconnect the Continent with ‘MegaLinkages’”</vt:lpstr>
      <vt:lpstr>Worldwide: the Biosphere Reserve Concept</vt:lpstr>
      <vt:lpstr>3 Functions of Biosphere Reserves:</vt:lpstr>
      <vt:lpstr>What have we done in the U. S. to preserve Biological Diversity?</vt:lpstr>
      <vt:lpstr>What have we done in the U. S. to preserve Biological Diversity?</vt:lpstr>
      <vt:lpstr>Slide 8</vt:lpstr>
      <vt:lpstr>…but how well do parks do in preservation of biodiversity? </vt:lpstr>
      <vt:lpstr>Beyond National Parks, several other US Agencies charged with land &amp; species preservation</vt:lpstr>
      <vt:lpstr>The Big Question -</vt:lpstr>
      <vt:lpstr>What is the main Legislation we have available for biodiversity preservation?</vt:lpstr>
      <vt:lpstr>For Biodiversity, ESA is main legislation</vt:lpstr>
    </vt:vector>
  </TitlesOfParts>
  <Company>Fort Lewis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Saving Habitat</dc:title>
  <dc:creator>Cynthia Dott</dc:creator>
  <cp:lastModifiedBy>Cynthia Dott</cp:lastModifiedBy>
  <cp:revision>12</cp:revision>
  <dcterms:created xsi:type="dcterms:W3CDTF">2007-11-15T17:13:37Z</dcterms:created>
  <dcterms:modified xsi:type="dcterms:W3CDTF">2007-11-15T18:00:52Z</dcterms:modified>
</cp:coreProperties>
</file>