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34"/>
  </p:notesMasterIdLst>
  <p:sldIdLst>
    <p:sldId id="409" r:id="rId5"/>
    <p:sldId id="408" r:id="rId6"/>
    <p:sldId id="412" r:id="rId7"/>
    <p:sldId id="413" r:id="rId8"/>
    <p:sldId id="414" r:id="rId9"/>
    <p:sldId id="415" r:id="rId10"/>
    <p:sldId id="424" r:id="rId11"/>
    <p:sldId id="431" r:id="rId12"/>
    <p:sldId id="401" r:id="rId13"/>
    <p:sldId id="417" r:id="rId14"/>
    <p:sldId id="418" r:id="rId15"/>
    <p:sldId id="419" r:id="rId16"/>
    <p:sldId id="420" r:id="rId17"/>
    <p:sldId id="421" r:id="rId18"/>
    <p:sldId id="422" r:id="rId19"/>
    <p:sldId id="425" r:id="rId20"/>
    <p:sldId id="426" r:id="rId21"/>
    <p:sldId id="433" r:id="rId22"/>
    <p:sldId id="427" r:id="rId23"/>
    <p:sldId id="428" r:id="rId24"/>
    <p:sldId id="434" r:id="rId25"/>
    <p:sldId id="435" r:id="rId26"/>
    <p:sldId id="437" r:id="rId27"/>
    <p:sldId id="438" r:id="rId28"/>
    <p:sldId id="439" r:id="rId29"/>
    <p:sldId id="440" r:id="rId30"/>
    <p:sldId id="441" r:id="rId31"/>
    <p:sldId id="442" r:id="rId32"/>
    <p:sldId id="44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FE"/>
    <a:srgbClr val="848C49"/>
    <a:srgbClr val="00397A"/>
    <a:srgbClr val="0793E9"/>
    <a:srgbClr val="F9B004"/>
    <a:srgbClr val="0432FF"/>
    <a:srgbClr val="005E9F"/>
    <a:srgbClr val="DD39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14"/>
    <p:restoredTop sz="94792"/>
  </p:normalViewPr>
  <p:slideViewPr>
    <p:cSldViewPr snapToGrid="0" snapToObjects="1">
      <p:cViewPr varScale="1">
        <p:scale>
          <a:sx n="108" d="100"/>
          <a:sy n="108" d="100"/>
        </p:scale>
        <p:origin x="1032" y="102"/>
      </p:cViewPr>
      <p:guideLst/>
    </p:cSldViewPr>
  </p:slideViewPr>
  <p:outlineViewPr>
    <p:cViewPr>
      <p:scale>
        <a:sx n="33" d="100"/>
        <a:sy n="33" d="100"/>
      </p:scale>
      <p:origin x="0" y="-13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613659-4F02-B549-BE27-4B4A3E94ED5D}" type="datetimeFigureOut">
              <a:rPr lang="en-US" smtClean="0"/>
              <a:t>8/11/2020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C088C1-5B5D-8449-AE7A-630F1E238C6D}" type="slidenum">
              <a:rPr lang="en-US" smtClean="0"/>
              <a:t>‹#›</a:t>
            </a:fld>
            <a:endParaRPr lang="en-US"/>
          </a:p>
        </p:txBody>
      </p:sp>
    </p:spTree>
    <p:extLst>
      <p:ext uri="{BB962C8B-B14F-4D97-AF65-F5344CB8AC3E}">
        <p14:creationId xmlns:p14="http://schemas.microsoft.com/office/powerpoint/2010/main" val="487894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8C088C1-5B5D-8449-AE7A-630F1E238C6D}" type="slidenum">
              <a:rPr lang="en-US" smtClean="0"/>
              <a:t>1</a:t>
            </a:fld>
            <a:endParaRPr lang="en-US"/>
          </a:p>
        </p:txBody>
      </p:sp>
    </p:spTree>
    <p:extLst>
      <p:ext uri="{BB962C8B-B14F-4D97-AF65-F5344CB8AC3E}">
        <p14:creationId xmlns:p14="http://schemas.microsoft.com/office/powerpoint/2010/main" val="829303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8C088C1-5B5D-8449-AE7A-630F1E238C6D}" type="slidenum">
              <a:rPr lang="en-US" smtClean="0"/>
              <a:t>25</a:t>
            </a:fld>
            <a:endParaRPr lang="en-US"/>
          </a:p>
        </p:txBody>
      </p:sp>
    </p:spTree>
    <p:extLst>
      <p:ext uri="{BB962C8B-B14F-4D97-AF65-F5344CB8AC3E}">
        <p14:creationId xmlns:p14="http://schemas.microsoft.com/office/powerpoint/2010/main" val="1771223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8C088C1-5B5D-8449-AE7A-630F1E238C6D}" type="slidenum">
              <a:rPr lang="en-US" smtClean="0"/>
              <a:t>26</a:t>
            </a:fld>
            <a:endParaRPr lang="en-US"/>
          </a:p>
        </p:txBody>
      </p:sp>
    </p:spTree>
    <p:extLst>
      <p:ext uri="{BB962C8B-B14F-4D97-AF65-F5344CB8AC3E}">
        <p14:creationId xmlns:p14="http://schemas.microsoft.com/office/powerpoint/2010/main" val="2063514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8C088C1-5B5D-8449-AE7A-630F1E238C6D}" type="slidenum">
              <a:rPr lang="en-US" smtClean="0"/>
              <a:t>27</a:t>
            </a:fld>
            <a:endParaRPr lang="en-US"/>
          </a:p>
        </p:txBody>
      </p:sp>
    </p:spTree>
    <p:extLst>
      <p:ext uri="{BB962C8B-B14F-4D97-AF65-F5344CB8AC3E}">
        <p14:creationId xmlns:p14="http://schemas.microsoft.com/office/powerpoint/2010/main" val="3027443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8C088C1-5B5D-8449-AE7A-630F1E238C6D}" type="slidenum">
              <a:rPr lang="en-US" smtClean="0"/>
              <a:t>9</a:t>
            </a:fld>
            <a:endParaRPr lang="en-US"/>
          </a:p>
        </p:txBody>
      </p:sp>
    </p:spTree>
    <p:extLst>
      <p:ext uri="{BB962C8B-B14F-4D97-AF65-F5344CB8AC3E}">
        <p14:creationId xmlns:p14="http://schemas.microsoft.com/office/powerpoint/2010/main" val="1961805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8C088C1-5B5D-8449-AE7A-630F1E238C6D}" type="slidenum">
              <a:rPr lang="en-US" smtClean="0"/>
              <a:t>10</a:t>
            </a:fld>
            <a:endParaRPr lang="en-US"/>
          </a:p>
        </p:txBody>
      </p:sp>
    </p:spTree>
    <p:extLst>
      <p:ext uri="{BB962C8B-B14F-4D97-AF65-F5344CB8AC3E}">
        <p14:creationId xmlns:p14="http://schemas.microsoft.com/office/powerpoint/2010/main" val="3931836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8C088C1-5B5D-8449-AE7A-630F1E238C6D}" type="slidenum">
              <a:rPr lang="en-US" smtClean="0"/>
              <a:t>12</a:t>
            </a:fld>
            <a:endParaRPr lang="en-US"/>
          </a:p>
        </p:txBody>
      </p:sp>
    </p:spTree>
    <p:extLst>
      <p:ext uri="{BB962C8B-B14F-4D97-AF65-F5344CB8AC3E}">
        <p14:creationId xmlns:p14="http://schemas.microsoft.com/office/powerpoint/2010/main" val="1129437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8C088C1-5B5D-8449-AE7A-630F1E238C6D}" type="slidenum">
              <a:rPr lang="en-US" smtClean="0"/>
              <a:t>14</a:t>
            </a:fld>
            <a:endParaRPr lang="en-US"/>
          </a:p>
        </p:txBody>
      </p:sp>
    </p:spTree>
    <p:extLst>
      <p:ext uri="{BB962C8B-B14F-4D97-AF65-F5344CB8AC3E}">
        <p14:creationId xmlns:p14="http://schemas.microsoft.com/office/powerpoint/2010/main" val="4152589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8C088C1-5B5D-8449-AE7A-630F1E238C6D}" type="slidenum">
              <a:rPr lang="en-US" smtClean="0"/>
              <a:t>16</a:t>
            </a:fld>
            <a:endParaRPr lang="en-US"/>
          </a:p>
        </p:txBody>
      </p:sp>
    </p:spTree>
    <p:extLst>
      <p:ext uri="{BB962C8B-B14F-4D97-AF65-F5344CB8AC3E}">
        <p14:creationId xmlns:p14="http://schemas.microsoft.com/office/powerpoint/2010/main" val="3932496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8C088C1-5B5D-8449-AE7A-630F1E238C6D}" type="slidenum">
              <a:rPr lang="en-US" smtClean="0"/>
              <a:t>19</a:t>
            </a:fld>
            <a:endParaRPr lang="en-US"/>
          </a:p>
        </p:txBody>
      </p:sp>
    </p:spTree>
    <p:extLst>
      <p:ext uri="{BB962C8B-B14F-4D97-AF65-F5344CB8AC3E}">
        <p14:creationId xmlns:p14="http://schemas.microsoft.com/office/powerpoint/2010/main" val="3093415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8C088C1-5B5D-8449-AE7A-630F1E238C6D}" type="slidenum">
              <a:rPr lang="en-US" smtClean="0"/>
              <a:t>20</a:t>
            </a:fld>
            <a:endParaRPr lang="en-US"/>
          </a:p>
        </p:txBody>
      </p:sp>
    </p:spTree>
    <p:extLst>
      <p:ext uri="{BB962C8B-B14F-4D97-AF65-F5344CB8AC3E}">
        <p14:creationId xmlns:p14="http://schemas.microsoft.com/office/powerpoint/2010/main" val="1296516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8C088C1-5B5D-8449-AE7A-630F1E238C6D}" type="slidenum">
              <a:rPr lang="en-US" smtClean="0"/>
              <a:t>23</a:t>
            </a:fld>
            <a:endParaRPr lang="en-US"/>
          </a:p>
        </p:txBody>
      </p:sp>
    </p:spTree>
    <p:extLst>
      <p:ext uri="{BB962C8B-B14F-4D97-AF65-F5344CB8AC3E}">
        <p14:creationId xmlns:p14="http://schemas.microsoft.com/office/powerpoint/2010/main" val="1445763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12919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81766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24123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2830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16671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93703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6304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573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67745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1258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27293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37493233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 y="-779"/>
            <a:ext cx="12242676" cy="6858779"/>
            <a:chOff x="-1" y="-779"/>
            <a:chExt cx="12242676" cy="6858779"/>
          </a:xfrm>
        </p:grpSpPr>
        <p:pic>
          <p:nvPicPr>
            <p:cNvPr id="12" name="Picture 3" descr="A close up of a logo&#10;&#10;Description generated with high confidence">
              <a:extLst>
                <a:ext uri="{FF2B5EF4-FFF2-40B4-BE49-F238E27FC236}">
                  <a16:creationId xmlns:a16="http://schemas.microsoft.com/office/drawing/2014/main" id="{A0C9BB04-F90D-6F4D-968A-9FCE4DE7AB91}"/>
                </a:ext>
              </a:extLst>
            </p:cNvPr>
            <p:cNvPicPr>
              <a:picLocks noChangeAspect="1"/>
            </p:cNvPicPr>
            <p:nvPr/>
          </p:nvPicPr>
          <p:blipFill rotWithShape="1">
            <a:blip r:embed="rId3"/>
            <a:srcRect l="2462" t="4662" r="50142" b="92526"/>
            <a:stretch/>
          </p:blipFill>
          <p:spPr>
            <a:xfrm rot="16200000">
              <a:off x="8618603" y="3233149"/>
              <a:ext cx="6858000" cy="390144"/>
            </a:xfrm>
            <a:prstGeom prst="rect">
              <a:avLst/>
            </a:prstGeom>
          </p:spPr>
        </p:pic>
        <p:pic>
          <p:nvPicPr>
            <p:cNvPr id="11" name="Picture 3" descr="A close up of a logo&#10;&#10;Description generated with high confidence">
              <a:extLst>
                <a:ext uri="{FF2B5EF4-FFF2-40B4-BE49-F238E27FC236}">
                  <a16:creationId xmlns:a16="http://schemas.microsoft.com/office/drawing/2014/main" id="{29AF7AE4-1D60-427F-B29E-7E727EC9880F}"/>
                </a:ext>
              </a:extLst>
            </p:cNvPr>
            <p:cNvPicPr>
              <a:picLocks noChangeAspect="1"/>
            </p:cNvPicPr>
            <p:nvPr/>
          </p:nvPicPr>
          <p:blipFill rotWithShape="1">
            <a:blip r:embed="rId3"/>
            <a:srcRect l="7088" t="4667" r="7254" b="92623"/>
            <a:stretch/>
          </p:blipFill>
          <p:spPr>
            <a:xfrm rot="10800000">
              <a:off x="-1" y="6480382"/>
              <a:ext cx="12242676" cy="377618"/>
            </a:xfrm>
            <a:prstGeom prst="rect">
              <a:avLst/>
            </a:prstGeom>
          </p:spPr>
        </p:pic>
        <p:pic>
          <p:nvPicPr>
            <p:cNvPr id="13" name="Picture 3" descr="A close up of a logo&#10;&#10;Description generated with high confidence">
              <a:extLst>
                <a:ext uri="{FF2B5EF4-FFF2-40B4-BE49-F238E27FC236}">
                  <a16:creationId xmlns:a16="http://schemas.microsoft.com/office/drawing/2014/main" id="{682EB983-EA43-B740-A042-F1ABDA9F8EFA}"/>
                </a:ext>
              </a:extLst>
            </p:cNvPr>
            <p:cNvPicPr>
              <a:picLocks noChangeAspect="1"/>
            </p:cNvPicPr>
            <p:nvPr/>
          </p:nvPicPr>
          <p:blipFill rotWithShape="1">
            <a:blip r:embed="rId3"/>
            <a:srcRect l="2461" t="4663" r="12928" b="92627"/>
            <a:stretch/>
          </p:blipFill>
          <p:spPr>
            <a:xfrm rot="10800000" flipH="1" flipV="1">
              <a:off x="-1" y="0"/>
              <a:ext cx="12242676" cy="376060"/>
            </a:xfrm>
            <a:prstGeom prst="rect">
              <a:avLst/>
            </a:prstGeom>
          </p:spPr>
        </p:pic>
        <p:pic>
          <p:nvPicPr>
            <p:cNvPr id="10" name="Picture 3" descr="A close up of a logo&#10;&#10;Description generated with high confidence">
              <a:extLst>
                <a:ext uri="{FF2B5EF4-FFF2-40B4-BE49-F238E27FC236}">
                  <a16:creationId xmlns:a16="http://schemas.microsoft.com/office/drawing/2014/main" id="{C43A20F7-DBF7-FA44-829F-A3FF47401440}"/>
                </a:ext>
              </a:extLst>
            </p:cNvPr>
            <p:cNvPicPr>
              <a:picLocks noChangeAspect="1"/>
            </p:cNvPicPr>
            <p:nvPr/>
          </p:nvPicPr>
          <p:blipFill rotWithShape="1">
            <a:blip r:embed="rId3"/>
            <a:srcRect l="2462" t="4662" r="50142" b="92526"/>
            <a:stretch/>
          </p:blipFill>
          <p:spPr>
            <a:xfrm rot="16200000">
              <a:off x="-3233928" y="3233928"/>
              <a:ext cx="6858000" cy="390144"/>
            </a:xfrm>
            <a:prstGeom prst="rect">
              <a:avLst/>
            </a:prstGeom>
          </p:spPr>
        </p:pic>
      </p:gr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12248"/>
          <a:stretch/>
        </p:blipFill>
        <p:spPr>
          <a:xfrm>
            <a:off x="390145" y="364331"/>
            <a:ext cx="11462386" cy="6116051"/>
          </a:xfrm>
          <a:prstGeom prst="rect">
            <a:avLst/>
          </a:prstGeom>
        </p:spPr>
      </p:pic>
      <p:sp>
        <p:nvSpPr>
          <p:cNvPr id="18" name="TextBox 17">
            <a:extLst>
              <a:ext uri="{FF2B5EF4-FFF2-40B4-BE49-F238E27FC236}">
                <a16:creationId xmlns:a16="http://schemas.microsoft.com/office/drawing/2014/main" id="{19B782C3-61CD-4285-A062-983A36A9442C}"/>
              </a:ext>
            </a:extLst>
          </p:cNvPr>
          <p:cNvSpPr txBox="1"/>
          <p:nvPr/>
        </p:nvSpPr>
        <p:spPr>
          <a:xfrm>
            <a:off x="573847" y="498465"/>
            <a:ext cx="122560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en-US" sz="4000" dirty="0">
                <a:solidFill>
                  <a:srgbClr val="F9B004"/>
                </a:solidFill>
                <a:latin typeface="Rockwell Extra Bold"/>
              </a:rPr>
              <a:t>Introduction to Decision Analysis</a:t>
            </a:r>
            <a:endParaRPr lang="en-US" sz="4000" dirty="0">
              <a:solidFill>
                <a:srgbClr val="F9B004"/>
              </a:solidFill>
              <a:effectLst/>
              <a:latin typeface="HELVETICA"/>
              <a:cs typeface="Calibri"/>
            </a:endParaRPr>
          </a:p>
        </p:txBody>
      </p:sp>
      <p:sp>
        <p:nvSpPr>
          <p:cNvPr id="19" name="TextBox 18">
            <a:extLst>
              <a:ext uri="{FF2B5EF4-FFF2-40B4-BE49-F238E27FC236}">
                <a16:creationId xmlns:a16="http://schemas.microsoft.com/office/drawing/2014/main" id="{980037A9-152F-C041-9F49-41D8CB834E51}"/>
              </a:ext>
            </a:extLst>
          </p:cNvPr>
          <p:cNvSpPr txBox="1"/>
          <p:nvPr/>
        </p:nvSpPr>
        <p:spPr>
          <a:xfrm>
            <a:off x="937431" y="1245416"/>
            <a:ext cx="1111017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en-US" sz="4800" dirty="0">
                <a:effectLst/>
                <a:latin typeface="HELVETICA"/>
                <a:cs typeface="Calibri"/>
              </a:rPr>
              <a:t>How to make good decisions with an uncertain future.</a:t>
            </a:r>
            <a:r>
              <a:rPr lang="en-US" sz="2800" dirty="0">
                <a:solidFill>
                  <a:schemeClr val="bg1"/>
                </a:solidFill>
                <a:effectLst/>
                <a:latin typeface="HELVETICA"/>
                <a:cs typeface="Calibri"/>
              </a:rPr>
              <a:t> </a:t>
            </a:r>
          </a:p>
        </p:txBody>
      </p:sp>
      <p:pic>
        <p:nvPicPr>
          <p:cNvPr id="14" name="Picture 13" descr="FLC-logo-color.png">
            <a:extLst>
              <a:ext uri="{FF2B5EF4-FFF2-40B4-BE49-F238E27FC236}">
                <a16:creationId xmlns:a16="http://schemas.microsoft.com/office/drawing/2014/main" id="{F9AFA68E-9822-254C-880B-3A5EF6D64F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42084" y="5248405"/>
            <a:ext cx="641872" cy="1048538"/>
          </a:xfrm>
          <a:prstGeom prst="rect">
            <a:avLst/>
          </a:prstGeom>
        </p:spPr>
      </p:pic>
      <p:sp>
        <p:nvSpPr>
          <p:cNvPr id="3" name="TextBox 2"/>
          <p:cNvSpPr txBox="1"/>
          <p:nvPr/>
        </p:nvSpPr>
        <p:spPr>
          <a:xfrm>
            <a:off x="11686784" y="695194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05229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A close up of a logo&#10;&#10;Description generated with very high confidence">
            <a:extLst>
              <a:ext uri="{FF2B5EF4-FFF2-40B4-BE49-F238E27FC236}">
                <a16:creationId xmlns:a16="http://schemas.microsoft.com/office/drawing/2014/main" id="{45471BA0-4300-446D-8CF1-6AD2445B3631}"/>
              </a:ext>
            </a:extLst>
          </p:cNvPr>
          <p:cNvPicPr>
            <a:picLocks noChangeAspect="1"/>
          </p:cNvPicPr>
          <p:nvPr/>
        </p:nvPicPr>
        <p:blipFill rotWithShape="1">
          <a:blip r:embed="rId3"/>
          <a:srcRect r="-29" b="21763"/>
          <a:stretch/>
        </p:blipFill>
        <p:spPr>
          <a:xfrm>
            <a:off x="-266219" y="893503"/>
            <a:ext cx="12458219" cy="5961470"/>
          </a:xfrm>
          <a:prstGeom prst="rect">
            <a:avLst/>
          </a:prstGeom>
        </p:spPr>
      </p:pic>
      <p:sp>
        <p:nvSpPr>
          <p:cNvPr id="2" name="TextBox 1">
            <a:extLst>
              <a:ext uri="{FF2B5EF4-FFF2-40B4-BE49-F238E27FC236}">
                <a16:creationId xmlns:a16="http://schemas.microsoft.com/office/drawing/2014/main" id="{09359605-D4A1-4CCF-9C88-B4AC23AFF29D}"/>
              </a:ext>
            </a:extLst>
          </p:cNvPr>
          <p:cNvSpPr txBox="1"/>
          <p:nvPr/>
        </p:nvSpPr>
        <p:spPr>
          <a:xfrm>
            <a:off x="265414" y="255967"/>
            <a:ext cx="107073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en-US" sz="2400" dirty="0">
                <a:solidFill>
                  <a:srgbClr val="0793E9"/>
                </a:solidFill>
                <a:latin typeface="Rockwell Extra Bold"/>
              </a:rPr>
              <a:t>We need to fill in each cell with the correct net profit…</a:t>
            </a:r>
            <a:endParaRPr lang="en-US" sz="2400" dirty="0">
              <a:solidFill>
                <a:srgbClr val="0793E9"/>
              </a:solidFill>
              <a:cs typeface="Calibri"/>
            </a:endParaRPr>
          </a:p>
        </p:txBody>
      </p:sp>
      <p:graphicFrame>
        <p:nvGraphicFramePr>
          <p:cNvPr id="3" name="Table 3">
            <a:extLst>
              <a:ext uri="{FF2B5EF4-FFF2-40B4-BE49-F238E27FC236}">
                <a16:creationId xmlns:a16="http://schemas.microsoft.com/office/drawing/2014/main" id="{028FDC99-3806-4AA8-859D-8C2856655FA1}"/>
              </a:ext>
            </a:extLst>
          </p:cNvPr>
          <p:cNvGraphicFramePr>
            <a:graphicFrameLocks noGrp="1"/>
          </p:cNvGraphicFramePr>
          <p:nvPr>
            <p:extLst>
              <p:ext uri="{D42A27DB-BD31-4B8C-83A1-F6EECF244321}">
                <p14:modId xmlns:p14="http://schemas.microsoft.com/office/powerpoint/2010/main" val="3075312548"/>
              </p:ext>
            </p:extLst>
          </p:nvPr>
        </p:nvGraphicFramePr>
        <p:xfrm>
          <a:off x="1321786" y="2903572"/>
          <a:ext cx="9233765" cy="2711400"/>
        </p:xfrm>
        <a:graphic>
          <a:graphicData uri="http://schemas.openxmlformats.org/drawingml/2006/table">
            <a:tbl>
              <a:tblPr firstRow="1" bandRow="1">
                <a:tableStyleId>{5C22544A-7EE6-4342-B048-85BDC9FD1C3A}</a:tableStyleId>
              </a:tblPr>
              <a:tblGrid>
                <a:gridCol w="1846753">
                  <a:extLst>
                    <a:ext uri="{9D8B030D-6E8A-4147-A177-3AD203B41FA5}">
                      <a16:colId xmlns:a16="http://schemas.microsoft.com/office/drawing/2014/main" val="2249089557"/>
                    </a:ext>
                  </a:extLst>
                </a:gridCol>
                <a:gridCol w="1846753">
                  <a:extLst>
                    <a:ext uri="{9D8B030D-6E8A-4147-A177-3AD203B41FA5}">
                      <a16:colId xmlns:a16="http://schemas.microsoft.com/office/drawing/2014/main" val="3811867902"/>
                    </a:ext>
                  </a:extLst>
                </a:gridCol>
                <a:gridCol w="1846753">
                  <a:extLst>
                    <a:ext uri="{9D8B030D-6E8A-4147-A177-3AD203B41FA5}">
                      <a16:colId xmlns:a16="http://schemas.microsoft.com/office/drawing/2014/main" val="903111523"/>
                    </a:ext>
                  </a:extLst>
                </a:gridCol>
                <a:gridCol w="1846753">
                  <a:extLst>
                    <a:ext uri="{9D8B030D-6E8A-4147-A177-3AD203B41FA5}">
                      <a16:colId xmlns:a16="http://schemas.microsoft.com/office/drawing/2014/main" val="875361186"/>
                    </a:ext>
                  </a:extLst>
                </a:gridCol>
                <a:gridCol w="1846753">
                  <a:extLst>
                    <a:ext uri="{9D8B030D-6E8A-4147-A177-3AD203B41FA5}">
                      <a16:colId xmlns:a16="http://schemas.microsoft.com/office/drawing/2014/main" val="1538578343"/>
                    </a:ext>
                  </a:extLst>
                </a:gridCol>
              </a:tblGrid>
              <a:tr h="670120">
                <a:tc>
                  <a:txBody>
                    <a:bodyPr/>
                    <a:lstStyle/>
                    <a:p>
                      <a:pPr algn="ctr"/>
                      <a:r>
                        <a:rPr lang="en-US" dirty="0"/>
                        <a:t>Choice\State of Nature</a:t>
                      </a:r>
                    </a:p>
                  </a:txBody>
                  <a:tcPr/>
                </a:tc>
                <a:tc>
                  <a:txBody>
                    <a:bodyPr/>
                    <a:lstStyle/>
                    <a:p>
                      <a:pPr algn="ctr"/>
                      <a:r>
                        <a:rPr lang="en-US" dirty="0"/>
                        <a:t>Demand = 200</a:t>
                      </a:r>
                    </a:p>
                  </a:txBody>
                  <a:tcPr/>
                </a:tc>
                <a:tc>
                  <a:txBody>
                    <a:bodyPr/>
                    <a:lstStyle/>
                    <a:p>
                      <a:pPr algn="ctr"/>
                      <a:r>
                        <a:rPr lang="en-US" dirty="0"/>
                        <a:t>Demand = 400</a:t>
                      </a:r>
                    </a:p>
                  </a:txBody>
                  <a:tcPr/>
                </a:tc>
                <a:tc>
                  <a:txBody>
                    <a:bodyPr/>
                    <a:lstStyle/>
                    <a:p>
                      <a:pPr algn="ctr"/>
                      <a:r>
                        <a:rPr lang="en-US" dirty="0"/>
                        <a:t>Demand = 600</a:t>
                      </a:r>
                    </a:p>
                  </a:txBody>
                  <a:tcPr/>
                </a:tc>
                <a:tc>
                  <a:txBody>
                    <a:bodyPr/>
                    <a:lstStyle/>
                    <a:p>
                      <a:pPr algn="ctr"/>
                      <a:r>
                        <a:rPr lang="en-US" dirty="0"/>
                        <a:t>Demand = 800</a:t>
                      </a:r>
                    </a:p>
                  </a:txBody>
                  <a:tcPr/>
                </a:tc>
                <a:extLst>
                  <a:ext uri="{0D108BD9-81ED-4DB2-BD59-A6C34878D82A}">
                    <a16:rowId xmlns:a16="http://schemas.microsoft.com/office/drawing/2014/main" val="1540578838"/>
                  </a:ext>
                </a:extLst>
              </a:tr>
              <a:tr h="670120">
                <a:tc>
                  <a:txBody>
                    <a:bodyPr/>
                    <a:lstStyle/>
                    <a:p>
                      <a:pPr algn="ctr"/>
                      <a:r>
                        <a:rPr lang="en-US" sz="2000" dirty="0"/>
                        <a:t>Buy 250 pounds</a:t>
                      </a:r>
                    </a:p>
                    <a:p>
                      <a:pPr algn="ctr"/>
                      <a:endParaRPr lang="en-US" sz="2000" dirty="0"/>
                    </a:p>
                  </a:txBody>
                  <a:tcPr/>
                </a:tc>
                <a:tc>
                  <a:txBody>
                    <a:bodyPr/>
                    <a:lstStyle/>
                    <a:p>
                      <a:pPr algn="ctr"/>
                      <a:r>
                        <a:rPr lang="en-US" dirty="0"/>
                        <a:t>1. What number goes here?</a:t>
                      </a:r>
                    </a:p>
                  </a:txBody>
                  <a:tcPr/>
                </a:tc>
                <a:tc>
                  <a:txBody>
                    <a:bodyPr/>
                    <a:lstStyle/>
                    <a:p>
                      <a:pPr algn="ctr"/>
                      <a:r>
                        <a:rPr lang="en-US" dirty="0"/>
                        <a:t>2. And here?</a:t>
                      </a:r>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929896755"/>
                  </a:ext>
                </a:extLst>
              </a:tr>
              <a:tr h="670120">
                <a:tc>
                  <a:txBody>
                    <a:bodyPr/>
                    <a:lstStyle/>
                    <a:p>
                      <a:pPr algn="ctr"/>
                      <a:r>
                        <a:rPr lang="en-US" sz="2000" dirty="0"/>
                        <a:t>Buy 500 pounds</a:t>
                      </a:r>
                    </a:p>
                  </a:txBody>
                  <a:tcPr/>
                </a:tc>
                <a:tc>
                  <a:txBody>
                    <a:bodyPr/>
                    <a:lstStyle/>
                    <a:p>
                      <a:pPr algn="ctr"/>
                      <a:r>
                        <a:rPr lang="en-US" dirty="0"/>
                        <a:t>3. And here?</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639184070"/>
                  </a:ext>
                </a:extLst>
              </a:tr>
              <a:tr h="670120">
                <a:tc>
                  <a:txBody>
                    <a:bodyPr/>
                    <a:lstStyle/>
                    <a:p>
                      <a:pPr algn="ctr"/>
                      <a:r>
                        <a:rPr lang="en-US" sz="2000" dirty="0"/>
                        <a:t>Buy 750 pounds</a:t>
                      </a:r>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4162031025"/>
                  </a:ext>
                </a:extLst>
              </a:tr>
            </a:tbl>
          </a:graphicData>
        </a:graphic>
      </p:graphicFrame>
    </p:spTree>
    <p:extLst>
      <p:ext uri="{BB962C8B-B14F-4D97-AF65-F5344CB8AC3E}">
        <p14:creationId xmlns:p14="http://schemas.microsoft.com/office/powerpoint/2010/main" val="37186669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sp>
        <p:nvSpPr>
          <p:cNvPr id="5" name="TextBox 4">
            <a:extLst>
              <a:ext uri="{FF2B5EF4-FFF2-40B4-BE49-F238E27FC236}">
                <a16:creationId xmlns:a16="http://schemas.microsoft.com/office/drawing/2014/main" id="{1E41617E-7837-264F-BA5B-3290538CAAC7}"/>
              </a:ext>
            </a:extLst>
          </p:cNvPr>
          <p:cNvSpPr txBox="1"/>
          <p:nvPr/>
        </p:nvSpPr>
        <p:spPr>
          <a:xfrm>
            <a:off x="458636" y="244419"/>
            <a:ext cx="11111694" cy="1384995"/>
          </a:xfrm>
          <a:prstGeom prst="rect">
            <a:avLst/>
          </a:prstGeom>
          <a:noFill/>
        </p:spPr>
        <p:txBody>
          <a:bodyPr wrap="square" rtlCol="0">
            <a:spAutoFit/>
          </a:bodyPr>
          <a:lstStyle/>
          <a:p>
            <a:r>
              <a:rPr lang="en-US" sz="2800" b="1" dirty="0">
                <a:solidFill>
                  <a:srgbClr val="00397A"/>
                </a:solidFill>
                <a:latin typeface="Rockwell Extra Bold" charset="0"/>
                <a:ea typeface="Rockwell Extra Bold" charset="0"/>
                <a:cs typeface="Rockwell Extra Bold" charset="0"/>
              </a:rPr>
              <a:t>What value goes in each cell of the table?  </a:t>
            </a:r>
          </a:p>
          <a:p>
            <a:r>
              <a:rPr lang="en-US" sz="2800" b="1" dirty="0">
                <a:solidFill>
                  <a:srgbClr val="00397A"/>
                </a:solidFill>
                <a:latin typeface="Rockwell Extra Bold" charset="0"/>
                <a:ea typeface="Rockwell Extra Bold" charset="0"/>
                <a:cs typeface="Rockwell Extra Bold" charset="0"/>
              </a:rPr>
              <a:t>1. Consider the cell where we choose to supply 250 pounds and demand turns out to be 200.</a:t>
            </a:r>
          </a:p>
        </p:txBody>
      </p:sp>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
        <p:nvSpPr>
          <p:cNvPr id="2" name="TextBox 1">
            <a:extLst>
              <a:ext uri="{FF2B5EF4-FFF2-40B4-BE49-F238E27FC236}">
                <a16:creationId xmlns:a16="http://schemas.microsoft.com/office/drawing/2014/main" id="{851BFFE6-B328-4704-BE29-A8138893A84B}"/>
              </a:ext>
            </a:extLst>
          </p:cNvPr>
          <p:cNvSpPr txBox="1"/>
          <p:nvPr/>
        </p:nvSpPr>
        <p:spPr>
          <a:xfrm>
            <a:off x="5672831" y="1946648"/>
            <a:ext cx="3249227" cy="369332"/>
          </a:xfrm>
          <a:prstGeom prst="rect">
            <a:avLst/>
          </a:prstGeom>
          <a:noFill/>
        </p:spPr>
        <p:txBody>
          <a:bodyPr wrap="square" rtlCol="0">
            <a:spAutoFit/>
          </a:bodyPr>
          <a:lstStyle/>
          <a:p>
            <a:r>
              <a:rPr lang="en-US" dirty="0"/>
              <a:t> </a:t>
            </a:r>
          </a:p>
        </p:txBody>
      </p:sp>
      <p:sp>
        <p:nvSpPr>
          <p:cNvPr id="3" name="TextBox 2">
            <a:extLst>
              <a:ext uri="{FF2B5EF4-FFF2-40B4-BE49-F238E27FC236}">
                <a16:creationId xmlns:a16="http://schemas.microsoft.com/office/drawing/2014/main" id="{B54E62D9-E3A4-4112-A7CE-9BCB6B001B2F}"/>
              </a:ext>
            </a:extLst>
          </p:cNvPr>
          <p:cNvSpPr txBox="1"/>
          <p:nvPr/>
        </p:nvSpPr>
        <p:spPr>
          <a:xfrm>
            <a:off x="941559" y="2381061"/>
            <a:ext cx="7795035" cy="2031325"/>
          </a:xfrm>
          <a:prstGeom prst="rect">
            <a:avLst/>
          </a:prstGeom>
          <a:noFill/>
        </p:spPr>
        <p:txBody>
          <a:bodyPr wrap="square" rtlCol="0">
            <a:spAutoFit/>
          </a:bodyPr>
          <a:lstStyle/>
          <a:p>
            <a:r>
              <a:rPr lang="en-US" dirty="0"/>
              <a:t>Supply 250 pounds.  				Cost = 	-$75</a:t>
            </a:r>
          </a:p>
          <a:p>
            <a:r>
              <a:rPr lang="en-US" dirty="0"/>
              <a:t>Demand is 200 pounds.</a:t>
            </a:r>
          </a:p>
          <a:p>
            <a:r>
              <a:rPr lang="en-US" dirty="0"/>
              <a:t>We will sell only 200 pounds at $0.49 per pound.		Income =	 $98</a:t>
            </a:r>
          </a:p>
          <a:p>
            <a:r>
              <a:rPr lang="en-US" u="sng" dirty="0"/>
              <a:t>We have 50 pounds of leftover bananas, worth nothing.		   $0</a:t>
            </a:r>
          </a:p>
          <a:p>
            <a:endParaRPr lang="en-US" dirty="0"/>
          </a:p>
          <a:p>
            <a:r>
              <a:rPr lang="en-US" dirty="0"/>
              <a:t>Net Total is $98 - $75 = 					 $23</a:t>
            </a:r>
          </a:p>
          <a:p>
            <a:endParaRPr lang="en-US" dirty="0"/>
          </a:p>
        </p:txBody>
      </p:sp>
    </p:spTree>
    <p:extLst>
      <p:ext uri="{BB962C8B-B14F-4D97-AF65-F5344CB8AC3E}">
        <p14:creationId xmlns:p14="http://schemas.microsoft.com/office/powerpoint/2010/main" val="310089164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A close up of a logo&#10;&#10;Description generated with very high confidence">
            <a:extLst>
              <a:ext uri="{FF2B5EF4-FFF2-40B4-BE49-F238E27FC236}">
                <a16:creationId xmlns:a16="http://schemas.microsoft.com/office/drawing/2014/main" id="{45471BA0-4300-446D-8CF1-6AD2445B3631}"/>
              </a:ext>
            </a:extLst>
          </p:cNvPr>
          <p:cNvPicPr>
            <a:picLocks noChangeAspect="1"/>
          </p:cNvPicPr>
          <p:nvPr/>
        </p:nvPicPr>
        <p:blipFill rotWithShape="1">
          <a:blip r:embed="rId3"/>
          <a:srcRect r="-29" b="21763"/>
          <a:stretch/>
        </p:blipFill>
        <p:spPr>
          <a:xfrm>
            <a:off x="-266219" y="893503"/>
            <a:ext cx="12458219" cy="5961470"/>
          </a:xfrm>
          <a:prstGeom prst="rect">
            <a:avLst/>
          </a:prstGeom>
        </p:spPr>
      </p:pic>
      <p:sp>
        <p:nvSpPr>
          <p:cNvPr id="2" name="TextBox 1">
            <a:extLst>
              <a:ext uri="{FF2B5EF4-FFF2-40B4-BE49-F238E27FC236}">
                <a16:creationId xmlns:a16="http://schemas.microsoft.com/office/drawing/2014/main" id="{09359605-D4A1-4CCF-9C88-B4AC23AFF29D}"/>
              </a:ext>
            </a:extLst>
          </p:cNvPr>
          <p:cNvSpPr txBox="1"/>
          <p:nvPr/>
        </p:nvSpPr>
        <p:spPr>
          <a:xfrm>
            <a:off x="265414" y="255967"/>
            <a:ext cx="107073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en-US" sz="2400" dirty="0">
                <a:solidFill>
                  <a:srgbClr val="0793E9"/>
                </a:solidFill>
                <a:latin typeface="Rockwell Extra Bold"/>
              </a:rPr>
              <a:t>We need to fill in each cell with the correct net profit…</a:t>
            </a:r>
            <a:endParaRPr lang="en-US" sz="2400" dirty="0">
              <a:solidFill>
                <a:srgbClr val="0793E9"/>
              </a:solidFill>
              <a:cs typeface="Calibri"/>
            </a:endParaRPr>
          </a:p>
        </p:txBody>
      </p:sp>
      <p:graphicFrame>
        <p:nvGraphicFramePr>
          <p:cNvPr id="3" name="Table 3">
            <a:extLst>
              <a:ext uri="{FF2B5EF4-FFF2-40B4-BE49-F238E27FC236}">
                <a16:creationId xmlns:a16="http://schemas.microsoft.com/office/drawing/2014/main" id="{028FDC99-3806-4AA8-859D-8C2856655FA1}"/>
              </a:ext>
            </a:extLst>
          </p:cNvPr>
          <p:cNvGraphicFramePr>
            <a:graphicFrameLocks noGrp="1"/>
          </p:cNvGraphicFramePr>
          <p:nvPr>
            <p:extLst>
              <p:ext uri="{D42A27DB-BD31-4B8C-83A1-F6EECF244321}">
                <p14:modId xmlns:p14="http://schemas.microsoft.com/office/powerpoint/2010/main" val="2809939275"/>
              </p:ext>
            </p:extLst>
          </p:nvPr>
        </p:nvGraphicFramePr>
        <p:xfrm>
          <a:off x="1321786" y="2903572"/>
          <a:ext cx="9233765" cy="2711400"/>
        </p:xfrm>
        <a:graphic>
          <a:graphicData uri="http://schemas.openxmlformats.org/drawingml/2006/table">
            <a:tbl>
              <a:tblPr firstRow="1" bandRow="1">
                <a:tableStyleId>{5C22544A-7EE6-4342-B048-85BDC9FD1C3A}</a:tableStyleId>
              </a:tblPr>
              <a:tblGrid>
                <a:gridCol w="1846753">
                  <a:extLst>
                    <a:ext uri="{9D8B030D-6E8A-4147-A177-3AD203B41FA5}">
                      <a16:colId xmlns:a16="http://schemas.microsoft.com/office/drawing/2014/main" val="2249089557"/>
                    </a:ext>
                  </a:extLst>
                </a:gridCol>
                <a:gridCol w="1749690">
                  <a:extLst>
                    <a:ext uri="{9D8B030D-6E8A-4147-A177-3AD203B41FA5}">
                      <a16:colId xmlns:a16="http://schemas.microsoft.com/office/drawing/2014/main" val="3811867902"/>
                    </a:ext>
                  </a:extLst>
                </a:gridCol>
                <a:gridCol w="1943816">
                  <a:extLst>
                    <a:ext uri="{9D8B030D-6E8A-4147-A177-3AD203B41FA5}">
                      <a16:colId xmlns:a16="http://schemas.microsoft.com/office/drawing/2014/main" val="903111523"/>
                    </a:ext>
                  </a:extLst>
                </a:gridCol>
                <a:gridCol w="1846753">
                  <a:extLst>
                    <a:ext uri="{9D8B030D-6E8A-4147-A177-3AD203B41FA5}">
                      <a16:colId xmlns:a16="http://schemas.microsoft.com/office/drawing/2014/main" val="875361186"/>
                    </a:ext>
                  </a:extLst>
                </a:gridCol>
                <a:gridCol w="1846753">
                  <a:extLst>
                    <a:ext uri="{9D8B030D-6E8A-4147-A177-3AD203B41FA5}">
                      <a16:colId xmlns:a16="http://schemas.microsoft.com/office/drawing/2014/main" val="1538578343"/>
                    </a:ext>
                  </a:extLst>
                </a:gridCol>
              </a:tblGrid>
              <a:tr h="670120">
                <a:tc>
                  <a:txBody>
                    <a:bodyPr/>
                    <a:lstStyle/>
                    <a:p>
                      <a:pPr algn="ctr"/>
                      <a:r>
                        <a:rPr lang="en-US" dirty="0"/>
                        <a:t>Choice\State of Nature</a:t>
                      </a:r>
                    </a:p>
                  </a:txBody>
                  <a:tcPr/>
                </a:tc>
                <a:tc>
                  <a:txBody>
                    <a:bodyPr/>
                    <a:lstStyle/>
                    <a:p>
                      <a:pPr algn="ctr"/>
                      <a:r>
                        <a:rPr lang="en-US" dirty="0"/>
                        <a:t>Demand = 200</a:t>
                      </a:r>
                    </a:p>
                  </a:txBody>
                  <a:tcPr/>
                </a:tc>
                <a:tc>
                  <a:txBody>
                    <a:bodyPr/>
                    <a:lstStyle/>
                    <a:p>
                      <a:pPr algn="ctr"/>
                      <a:r>
                        <a:rPr lang="en-US" dirty="0"/>
                        <a:t>Demand = 400</a:t>
                      </a:r>
                    </a:p>
                  </a:txBody>
                  <a:tcPr/>
                </a:tc>
                <a:tc>
                  <a:txBody>
                    <a:bodyPr/>
                    <a:lstStyle/>
                    <a:p>
                      <a:pPr algn="ctr"/>
                      <a:r>
                        <a:rPr lang="en-US" dirty="0"/>
                        <a:t>Demand = 600</a:t>
                      </a:r>
                    </a:p>
                  </a:txBody>
                  <a:tcPr/>
                </a:tc>
                <a:tc>
                  <a:txBody>
                    <a:bodyPr/>
                    <a:lstStyle/>
                    <a:p>
                      <a:pPr algn="ctr"/>
                      <a:r>
                        <a:rPr lang="en-US" dirty="0"/>
                        <a:t>Demand = 800</a:t>
                      </a:r>
                    </a:p>
                  </a:txBody>
                  <a:tcPr/>
                </a:tc>
                <a:extLst>
                  <a:ext uri="{0D108BD9-81ED-4DB2-BD59-A6C34878D82A}">
                    <a16:rowId xmlns:a16="http://schemas.microsoft.com/office/drawing/2014/main" val="1540578838"/>
                  </a:ext>
                </a:extLst>
              </a:tr>
              <a:tr h="670120">
                <a:tc>
                  <a:txBody>
                    <a:bodyPr/>
                    <a:lstStyle/>
                    <a:p>
                      <a:pPr algn="ctr"/>
                      <a:r>
                        <a:rPr lang="en-US" sz="2000" dirty="0"/>
                        <a:t>Buy 250 pounds</a:t>
                      </a:r>
                    </a:p>
                    <a:p>
                      <a:pPr algn="ctr"/>
                      <a:endParaRPr lang="en-US" sz="2000" dirty="0"/>
                    </a:p>
                  </a:txBody>
                  <a:tcPr/>
                </a:tc>
                <a:tc>
                  <a:txBody>
                    <a:bodyPr/>
                    <a:lstStyle/>
                    <a:p>
                      <a:pPr algn="ctr"/>
                      <a:r>
                        <a:rPr lang="en-US" sz="3600" dirty="0"/>
                        <a:t>$23</a:t>
                      </a:r>
                    </a:p>
                  </a:txBody>
                  <a:tcPr/>
                </a:tc>
                <a:tc>
                  <a:txBody>
                    <a:bodyPr/>
                    <a:lstStyle/>
                    <a:p>
                      <a:pPr algn="ctr"/>
                      <a:r>
                        <a:rPr lang="en-US" dirty="0"/>
                        <a:t>2. And here?</a:t>
                      </a:r>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929896755"/>
                  </a:ext>
                </a:extLst>
              </a:tr>
              <a:tr h="670120">
                <a:tc>
                  <a:txBody>
                    <a:bodyPr/>
                    <a:lstStyle/>
                    <a:p>
                      <a:pPr algn="ctr"/>
                      <a:r>
                        <a:rPr lang="en-US" sz="2000" dirty="0"/>
                        <a:t>Buy 500 pounds</a:t>
                      </a:r>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639184070"/>
                  </a:ext>
                </a:extLst>
              </a:tr>
              <a:tr h="670120">
                <a:tc>
                  <a:txBody>
                    <a:bodyPr/>
                    <a:lstStyle/>
                    <a:p>
                      <a:pPr algn="ctr"/>
                      <a:r>
                        <a:rPr lang="en-US" sz="2000" dirty="0"/>
                        <a:t>Buy 750 pounds</a:t>
                      </a:r>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4162031025"/>
                  </a:ext>
                </a:extLst>
              </a:tr>
            </a:tbl>
          </a:graphicData>
        </a:graphic>
      </p:graphicFrame>
    </p:spTree>
    <p:extLst>
      <p:ext uri="{BB962C8B-B14F-4D97-AF65-F5344CB8AC3E}">
        <p14:creationId xmlns:p14="http://schemas.microsoft.com/office/powerpoint/2010/main" val="100195728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sp>
        <p:nvSpPr>
          <p:cNvPr id="5" name="TextBox 4">
            <a:extLst>
              <a:ext uri="{FF2B5EF4-FFF2-40B4-BE49-F238E27FC236}">
                <a16:creationId xmlns:a16="http://schemas.microsoft.com/office/drawing/2014/main" id="{1E41617E-7837-264F-BA5B-3290538CAAC7}"/>
              </a:ext>
            </a:extLst>
          </p:cNvPr>
          <p:cNvSpPr txBox="1"/>
          <p:nvPr/>
        </p:nvSpPr>
        <p:spPr>
          <a:xfrm>
            <a:off x="458636" y="244419"/>
            <a:ext cx="11111694" cy="954107"/>
          </a:xfrm>
          <a:prstGeom prst="rect">
            <a:avLst/>
          </a:prstGeom>
          <a:noFill/>
        </p:spPr>
        <p:txBody>
          <a:bodyPr wrap="square" rtlCol="0">
            <a:spAutoFit/>
          </a:bodyPr>
          <a:lstStyle/>
          <a:p>
            <a:r>
              <a:rPr lang="en-US" sz="2800" b="1" dirty="0">
                <a:solidFill>
                  <a:srgbClr val="00397A"/>
                </a:solidFill>
                <a:latin typeface="Rockwell Extra Bold" charset="0"/>
                <a:ea typeface="Rockwell Extra Bold" charset="0"/>
                <a:cs typeface="Rockwell Extra Bold" charset="0"/>
              </a:rPr>
              <a:t> 2. Consider the cell where we choose to supply 250 pounds and demand turns out to be 400.</a:t>
            </a:r>
          </a:p>
        </p:txBody>
      </p:sp>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
        <p:nvSpPr>
          <p:cNvPr id="2" name="TextBox 1">
            <a:extLst>
              <a:ext uri="{FF2B5EF4-FFF2-40B4-BE49-F238E27FC236}">
                <a16:creationId xmlns:a16="http://schemas.microsoft.com/office/drawing/2014/main" id="{851BFFE6-B328-4704-BE29-A8138893A84B}"/>
              </a:ext>
            </a:extLst>
          </p:cNvPr>
          <p:cNvSpPr txBox="1"/>
          <p:nvPr/>
        </p:nvSpPr>
        <p:spPr>
          <a:xfrm>
            <a:off x="5672831" y="1946648"/>
            <a:ext cx="3249227" cy="369332"/>
          </a:xfrm>
          <a:prstGeom prst="rect">
            <a:avLst/>
          </a:prstGeom>
          <a:noFill/>
        </p:spPr>
        <p:txBody>
          <a:bodyPr wrap="square" rtlCol="0">
            <a:spAutoFit/>
          </a:bodyPr>
          <a:lstStyle/>
          <a:p>
            <a:r>
              <a:rPr lang="en-US" dirty="0"/>
              <a:t> </a:t>
            </a:r>
          </a:p>
        </p:txBody>
      </p:sp>
      <p:sp>
        <p:nvSpPr>
          <p:cNvPr id="3" name="TextBox 2">
            <a:extLst>
              <a:ext uri="{FF2B5EF4-FFF2-40B4-BE49-F238E27FC236}">
                <a16:creationId xmlns:a16="http://schemas.microsoft.com/office/drawing/2014/main" id="{B54E62D9-E3A4-4112-A7CE-9BCB6B001B2F}"/>
              </a:ext>
            </a:extLst>
          </p:cNvPr>
          <p:cNvSpPr txBox="1"/>
          <p:nvPr/>
        </p:nvSpPr>
        <p:spPr>
          <a:xfrm>
            <a:off x="941559" y="2381061"/>
            <a:ext cx="7795035" cy="2031325"/>
          </a:xfrm>
          <a:prstGeom prst="rect">
            <a:avLst/>
          </a:prstGeom>
          <a:noFill/>
        </p:spPr>
        <p:txBody>
          <a:bodyPr wrap="square" rtlCol="0">
            <a:spAutoFit/>
          </a:bodyPr>
          <a:lstStyle/>
          <a:p>
            <a:r>
              <a:rPr lang="en-US" dirty="0"/>
              <a:t>Supply 250 pounds.  				Cost = 	  -$75</a:t>
            </a:r>
          </a:p>
          <a:p>
            <a:r>
              <a:rPr lang="en-US" dirty="0"/>
              <a:t>Demand is 400 pounds.</a:t>
            </a:r>
          </a:p>
          <a:p>
            <a:r>
              <a:rPr lang="en-US" dirty="0"/>
              <a:t>We will sell only 250 pounds at $0.49 per pound.		Income =	 $122.50</a:t>
            </a:r>
          </a:p>
          <a:p>
            <a:r>
              <a:rPr lang="en-US" u="sng" dirty="0"/>
              <a:t>We miss out on selling 150 pounds of unmet demand.		     $0  </a:t>
            </a:r>
          </a:p>
          <a:p>
            <a:endParaRPr lang="en-US" dirty="0"/>
          </a:p>
          <a:p>
            <a:r>
              <a:rPr lang="en-US" dirty="0"/>
              <a:t>Net Total is $122.50 - $75 = 					   $47.50</a:t>
            </a:r>
          </a:p>
          <a:p>
            <a:endParaRPr lang="en-US" dirty="0"/>
          </a:p>
        </p:txBody>
      </p:sp>
    </p:spTree>
    <p:extLst>
      <p:ext uri="{BB962C8B-B14F-4D97-AF65-F5344CB8AC3E}">
        <p14:creationId xmlns:p14="http://schemas.microsoft.com/office/powerpoint/2010/main" val="162359308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A close up of a logo&#10;&#10;Description generated with very high confidence">
            <a:extLst>
              <a:ext uri="{FF2B5EF4-FFF2-40B4-BE49-F238E27FC236}">
                <a16:creationId xmlns:a16="http://schemas.microsoft.com/office/drawing/2014/main" id="{45471BA0-4300-446D-8CF1-6AD2445B3631}"/>
              </a:ext>
            </a:extLst>
          </p:cNvPr>
          <p:cNvPicPr>
            <a:picLocks noChangeAspect="1"/>
          </p:cNvPicPr>
          <p:nvPr/>
        </p:nvPicPr>
        <p:blipFill rotWithShape="1">
          <a:blip r:embed="rId3"/>
          <a:srcRect r="-29" b="21763"/>
          <a:stretch/>
        </p:blipFill>
        <p:spPr>
          <a:xfrm>
            <a:off x="-266219" y="893503"/>
            <a:ext cx="12458219" cy="5961470"/>
          </a:xfrm>
          <a:prstGeom prst="rect">
            <a:avLst/>
          </a:prstGeom>
        </p:spPr>
      </p:pic>
      <p:sp>
        <p:nvSpPr>
          <p:cNvPr id="2" name="TextBox 1">
            <a:extLst>
              <a:ext uri="{FF2B5EF4-FFF2-40B4-BE49-F238E27FC236}">
                <a16:creationId xmlns:a16="http://schemas.microsoft.com/office/drawing/2014/main" id="{09359605-D4A1-4CCF-9C88-B4AC23AFF29D}"/>
              </a:ext>
            </a:extLst>
          </p:cNvPr>
          <p:cNvSpPr txBox="1"/>
          <p:nvPr/>
        </p:nvSpPr>
        <p:spPr>
          <a:xfrm>
            <a:off x="265414" y="255967"/>
            <a:ext cx="107073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en-US" sz="2400" dirty="0">
                <a:solidFill>
                  <a:srgbClr val="0793E9"/>
                </a:solidFill>
                <a:latin typeface="Rockwell Extra Bold"/>
              </a:rPr>
              <a:t>We need to fill in each cell with the correct net profit…</a:t>
            </a:r>
            <a:endParaRPr lang="en-US" sz="2400" dirty="0">
              <a:solidFill>
                <a:srgbClr val="0793E9"/>
              </a:solidFill>
              <a:cs typeface="Calibri"/>
            </a:endParaRPr>
          </a:p>
        </p:txBody>
      </p:sp>
      <p:graphicFrame>
        <p:nvGraphicFramePr>
          <p:cNvPr id="3" name="Table 3">
            <a:extLst>
              <a:ext uri="{FF2B5EF4-FFF2-40B4-BE49-F238E27FC236}">
                <a16:creationId xmlns:a16="http://schemas.microsoft.com/office/drawing/2014/main" id="{028FDC99-3806-4AA8-859D-8C2856655FA1}"/>
              </a:ext>
            </a:extLst>
          </p:cNvPr>
          <p:cNvGraphicFramePr>
            <a:graphicFrameLocks noGrp="1"/>
          </p:cNvGraphicFramePr>
          <p:nvPr>
            <p:extLst>
              <p:ext uri="{D42A27DB-BD31-4B8C-83A1-F6EECF244321}">
                <p14:modId xmlns:p14="http://schemas.microsoft.com/office/powerpoint/2010/main" val="2284800694"/>
              </p:ext>
            </p:extLst>
          </p:nvPr>
        </p:nvGraphicFramePr>
        <p:xfrm>
          <a:off x="1321786" y="2903572"/>
          <a:ext cx="9233765" cy="2711400"/>
        </p:xfrm>
        <a:graphic>
          <a:graphicData uri="http://schemas.openxmlformats.org/drawingml/2006/table">
            <a:tbl>
              <a:tblPr firstRow="1" bandRow="1">
                <a:tableStyleId>{5C22544A-7EE6-4342-B048-85BDC9FD1C3A}</a:tableStyleId>
              </a:tblPr>
              <a:tblGrid>
                <a:gridCol w="1846753">
                  <a:extLst>
                    <a:ext uri="{9D8B030D-6E8A-4147-A177-3AD203B41FA5}">
                      <a16:colId xmlns:a16="http://schemas.microsoft.com/office/drawing/2014/main" val="2249089557"/>
                    </a:ext>
                  </a:extLst>
                </a:gridCol>
                <a:gridCol w="1749690">
                  <a:extLst>
                    <a:ext uri="{9D8B030D-6E8A-4147-A177-3AD203B41FA5}">
                      <a16:colId xmlns:a16="http://schemas.microsoft.com/office/drawing/2014/main" val="3811867902"/>
                    </a:ext>
                  </a:extLst>
                </a:gridCol>
                <a:gridCol w="1943816">
                  <a:extLst>
                    <a:ext uri="{9D8B030D-6E8A-4147-A177-3AD203B41FA5}">
                      <a16:colId xmlns:a16="http://schemas.microsoft.com/office/drawing/2014/main" val="903111523"/>
                    </a:ext>
                  </a:extLst>
                </a:gridCol>
                <a:gridCol w="1846753">
                  <a:extLst>
                    <a:ext uri="{9D8B030D-6E8A-4147-A177-3AD203B41FA5}">
                      <a16:colId xmlns:a16="http://schemas.microsoft.com/office/drawing/2014/main" val="875361186"/>
                    </a:ext>
                  </a:extLst>
                </a:gridCol>
                <a:gridCol w="1846753">
                  <a:extLst>
                    <a:ext uri="{9D8B030D-6E8A-4147-A177-3AD203B41FA5}">
                      <a16:colId xmlns:a16="http://schemas.microsoft.com/office/drawing/2014/main" val="1538578343"/>
                    </a:ext>
                  </a:extLst>
                </a:gridCol>
              </a:tblGrid>
              <a:tr h="670120">
                <a:tc>
                  <a:txBody>
                    <a:bodyPr/>
                    <a:lstStyle/>
                    <a:p>
                      <a:pPr algn="ctr"/>
                      <a:r>
                        <a:rPr lang="en-US" dirty="0"/>
                        <a:t>Choice\State of Nature</a:t>
                      </a:r>
                    </a:p>
                  </a:txBody>
                  <a:tcPr/>
                </a:tc>
                <a:tc>
                  <a:txBody>
                    <a:bodyPr/>
                    <a:lstStyle/>
                    <a:p>
                      <a:pPr algn="ctr"/>
                      <a:r>
                        <a:rPr lang="en-US" dirty="0"/>
                        <a:t>Demand = 200</a:t>
                      </a:r>
                    </a:p>
                  </a:txBody>
                  <a:tcPr/>
                </a:tc>
                <a:tc>
                  <a:txBody>
                    <a:bodyPr/>
                    <a:lstStyle/>
                    <a:p>
                      <a:pPr algn="ctr"/>
                      <a:r>
                        <a:rPr lang="en-US" dirty="0"/>
                        <a:t>Demand = 400</a:t>
                      </a:r>
                    </a:p>
                  </a:txBody>
                  <a:tcPr/>
                </a:tc>
                <a:tc>
                  <a:txBody>
                    <a:bodyPr/>
                    <a:lstStyle/>
                    <a:p>
                      <a:pPr algn="ctr"/>
                      <a:r>
                        <a:rPr lang="en-US" dirty="0"/>
                        <a:t>Demand = 600</a:t>
                      </a:r>
                    </a:p>
                  </a:txBody>
                  <a:tcPr/>
                </a:tc>
                <a:tc>
                  <a:txBody>
                    <a:bodyPr/>
                    <a:lstStyle/>
                    <a:p>
                      <a:pPr algn="ctr"/>
                      <a:r>
                        <a:rPr lang="en-US" dirty="0"/>
                        <a:t>Demand = 800</a:t>
                      </a:r>
                    </a:p>
                  </a:txBody>
                  <a:tcPr/>
                </a:tc>
                <a:extLst>
                  <a:ext uri="{0D108BD9-81ED-4DB2-BD59-A6C34878D82A}">
                    <a16:rowId xmlns:a16="http://schemas.microsoft.com/office/drawing/2014/main" val="1540578838"/>
                  </a:ext>
                </a:extLst>
              </a:tr>
              <a:tr h="670120">
                <a:tc>
                  <a:txBody>
                    <a:bodyPr/>
                    <a:lstStyle/>
                    <a:p>
                      <a:pPr algn="ctr"/>
                      <a:r>
                        <a:rPr lang="en-US" sz="2000" dirty="0"/>
                        <a:t>Buy 250 pounds</a:t>
                      </a:r>
                    </a:p>
                    <a:p>
                      <a:pPr algn="ctr"/>
                      <a:endParaRPr lang="en-US" sz="2000" dirty="0"/>
                    </a:p>
                  </a:txBody>
                  <a:tcPr/>
                </a:tc>
                <a:tc>
                  <a:txBody>
                    <a:bodyPr/>
                    <a:lstStyle/>
                    <a:p>
                      <a:pPr algn="ctr"/>
                      <a:r>
                        <a:rPr lang="en-US" sz="3600" dirty="0"/>
                        <a:t>$23</a:t>
                      </a:r>
                    </a:p>
                  </a:txBody>
                  <a:tcPr/>
                </a:tc>
                <a:tc>
                  <a:txBody>
                    <a:bodyPr/>
                    <a:lstStyle/>
                    <a:p>
                      <a:pPr algn="ctr"/>
                      <a:r>
                        <a:rPr lang="en-US" sz="3600" dirty="0"/>
                        <a:t>$47.50</a:t>
                      </a:r>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929896755"/>
                  </a:ext>
                </a:extLst>
              </a:tr>
              <a:tr h="670120">
                <a:tc>
                  <a:txBody>
                    <a:bodyPr/>
                    <a:lstStyle/>
                    <a:p>
                      <a:pPr algn="ctr"/>
                      <a:r>
                        <a:rPr lang="en-US" sz="2000" dirty="0"/>
                        <a:t>Buy 500 pounds</a:t>
                      </a:r>
                    </a:p>
                  </a:txBody>
                  <a:tcPr/>
                </a:tc>
                <a:tc>
                  <a:txBody>
                    <a:bodyPr/>
                    <a:lstStyle/>
                    <a:p>
                      <a:pPr algn="ctr"/>
                      <a:r>
                        <a:rPr lang="en-US" dirty="0"/>
                        <a:t>3. What value goes here?</a:t>
                      </a:r>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639184070"/>
                  </a:ext>
                </a:extLst>
              </a:tr>
              <a:tr h="670120">
                <a:tc>
                  <a:txBody>
                    <a:bodyPr/>
                    <a:lstStyle/>
                    <a:p>
                      <a:pPr algn="ctr"/>
                      <a:r>
                        <a:rPr lang="en-US" sz="2000" dirty="0"/>
                        <a:t>Buy 750 pounds</a:t>
                      </a:r>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4162031025"/>
                  </a:ext>
                </a:extLst>
              </a:tr>
            </a:tbl>
          </a:graphicData>
        </a:graphic>
      </p:graphicFrame>
    </p:spTree>
    <p:extLst>
      <p:ext uri="{BB962C8B-B14F-4D97-AF65-F5344CB8AC3E}">
        <p14:creationId xmlns:p14="http://schemas.microsoft.com/office/powerpoint/2010/main" val="179388841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sp>
        <p:nvSpPr>
          <p:cNvPr id="5" name="TextBox 4">
            <a:extLst>
              <a:ext uri="{FF2B5EF4-FFF2-40B4-BE49-F238E27FC236}">
                <a16:creationId xmlns:a16="http://schemas.microsoft.com/office/drawing/2014/main" id="{1E41617E-7837-264F-BA5B-3290538CAAC7}"/>
              </a:ext>
            </a:extLst>
          </p:cNvPr>
          <p:cNvSpPr txBox="1"/>
          <p:nvPr/>
        </p:nvSpPr>
        <p:spPr>
          <a:xfrm>
            <a:off x="458636" y="244419"/>
            <a:ext cx="11111694" cy="954107"/>
          </a:xfrm>
          <a:prstGeom prst="rect">
            <a:avLst/>
          </a:prstGeom>
          <a:noFill/>
        </p:spPr>
        <p:txBody>
          <a:bodyPr wrap="square" rtlCol="0">
            <a:spAutoFit/>
          </a:bodyPr>
          <a:lstStyle/>
          <a:p>
            <a:r>
              <a:rPr lang="en-US" sz="2800" b="1" dirty="0">
                <a:solidFill>
                  <a:srgbClr val="00397A"/>
                </a:solidFill>
                <a:latin typeface="Rockwell Extra Bold" charset="0"/>
                <a:ea typeface="Rockwell Extra Bold" charset="0"/>
                <a:cs typeface="Rockwell Extra Bold" charset="0"/>
              </a:rPr>
              <a:t> 3. Consider the cell where we choose to supply 500 pounds and demand turns out to be 200.</a:t>
            </a:r>
          </a:p>
        </p:txBody>
      </p:sp>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
        <p:nvSpPr>
          <p:cNvPr id="2" name="TextBox 1">
            <a:extLst>
              <a:ext uri="{FF2B5EF4-FFF2-40B4-BE49-F238E27FC236}">
                <a16:creationId xmlns:a16="http://schemas.microsoft.com/office/drawing/2014/main" id="{851BFFE6-B328-4704-BE29-A8138893A84B}"/>
              </a:ext>
            </a:extLst>
          </p:cNvPr>
          <p:cNvSpPr txBox="1"/>
          <p:nvPr/>
        </p:nvSpPr>
        <p:spPr>
          <a:xfrm>
            <a:off x="5672831" y="1946648"/>
            <a:ext cx="3249227" cy="369332"/>
          </a:xfrm>
          <a:prstGeom prst="rect">
            <a:avLst/>
          </a:prstGeom>
          <a:noFill/>
        </p:spPr>
        <p:txBody>
          <a:bodyPr wrap="square" rtlCol="0">
            <a:spAutoFit/>
          </a:bodyPr>
          <a:lstStyle/>
          <a:p>
            <a:r>
              <a:rPr lang="en-US" dirty="0"/>
              <a:t> </a:t>
            </a:r>
          </a:p>
        </p:txBody>
      </p:sp>
      <p:sp>
        <p:nvSpPr>
          <p:cNvPr id="3" name="TextBox 2">
            <a:extLst>
              <a:ext uri="{FF2B5EF4-FFF2-40B4-BE49-F238E27FC236}">
                <a16:creationId xmlns:a16="http://schemas.microsoft.com/office/drawing/2014/main" id="{B54E62D9-E3A4-4112-A7CE-9BCB6B001B2F}"/>
              </a:ext>
            </a:extLst>
          </p:cNvPr>
          <p:cNvSpPr txBox="1"/>
          <p:nvPr/>
        </p:nvSpPr>
        <p:spPr>
          <a:xfrm>
            <a:off x="941559" y="2381061"/>
            <a:ext cx="7795035" cy="1754326"/>
          </a:xfrm>
          <a:prstGeom prst="rect">
            <a:avLst/>
          </a:prstGeom>
          <a:noFill/>
        </p:spPr>
        <p:txBody>
          <a:bodyPr wrap="square" rtlCol="0">
            <a:spAutoFit/>
          </a:bodyPr>
          <a:lstStyle/>
          <a:p>
            <a:r>
              <a:rPr lang="en-US" dirty="0"/>
              <a:t>Supply 500 pounds at -$75*2.			Cost = 	  -$150</a:t>
            </a:r>
          </a:p>
          <a:p>
            <a:r>
              <a:rPr lang="en-US" dirty="0"/>
              <a:t>Demand is 200 pounds.</a:t>
            </a:r>
          </a:p>
          <a:p>
            <a:r>
              <a:rPr lang="en-US" dirty="0"/>
              <a:t>We will sell only 200 pounds at $0.49 per pound.		Income =	     $98</a:t>
            </a:r>
          </a:p>
          <a:p>
            <a:r>
              <a:rPr lang="en-US" u="sng" dirty="0"/>
              <a:t>We have 300 pounds of leftover bananas, worth nothing.		       $0  </a:t>
            </a:r>
          </a:p>
          <a:p>
            <a:endParaRPr lang="en-US" dirty="0"/>
          </a:p>
          <a:p>
            <a:r>
              <a:rPr lang="en-US" dirty="0"/>
              <a:t>Net Total is $98 - $150 = 					   -$52</a:t>
            </a:r>
          </a:p>
        </p:txBody>
      </p:sp>
    </p:spTree>
    <p:extLst>
      <p:ext uri="{BB962C8B-B14F-4D97-AF65-F5344CB8AC3E}">
        <p14:creationId xmlns:p14="http://schemas.microsoft.com/office/powerpoint/2010/main" val="113288244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A close up of a logo&#10;&#10;Description generated with very high confidence">
            <a:extLst>
              <a:ext uri="{FF2B5EF4-FFF2-40B4-BE49-F238E27FC236}">
                <a16:creationId xmlns:a16="http://schemas.microsoft.com/office/drawing/2014/main" id="{45471BA0-4300-446D-8CF1-6AD2445B3631}"/>
              </a:ext>
            </a:extLst>
          </p:cNvPr>
          <p:cNvPicPr>
            <a:picLocks noChangeAspect="1"/>
          </p:cNvPicPr>
          <p:nvPr/>
        </p:nvPicPr>
        <p:blipFill rotWithShape="1">
          <a:blip r:embed="rId3"/>
          <a:srcRect r="-29" b="21763"/>
          <a:stretch/>
        </p:blipFill>
        <p:spPr>
          <a:xfrm>
            <a:off x="-266219" y="893503"/>
            <a:ext cx="12458219" cy="5961470"/>
          </a:xfrm>
          <a:prstGeom prst="rect">
            <a:avLst/>
          </a:prstGeom>
        </p:spPr>
      </p:pic>
      <p:sp>
        <p:nvSpPr>
          <p:cNvPr id="2" name="TextBox 1">
            <a:extLst>
              <a:ext uri="{FF2B5EF4-FFF2-40B4-BE49-F238E27FC236}">
                <a16:creationId xmlns:a16="http://schemas.microsoft.com/office/drawing/2014/main" id="{09359605-D4A1-4CCF-9C88-B4AC23AFF29D}"/>
              </a:ext>
            </a:extLst>
          </p:cNvPr>
          <p:cNvSpPr txBox="1"/>
          <p:nvPr/>
        </p:nvSpPr>
        <p:spPr>
          <a:xfrm>
            <a:off x="265414" y="255967"/>
            <a:ext cx="1070738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en-US" sz="2400" dirty="0">
                <a:solidFill>
                  <a:srgbClr val="848C49"/>
                </a:solidFill>
                <a:latin typeface="Rockwell Extra Bold"/>
              </a:rPr>
              <a:t>Now it’s your turn!  Take some time and try to fill in the rest of the numbers on the table.  Feel free to use a calculator or MS Excel …</a:t>
            </a:r>
            <a:endParaRPr lang="en-US" sz="2400" dirty="0">
              <a:solidFill>
                <a:srgbClr val="848C49"/>
              </a:solidFill>
              <a:cs typeface="Calibri"/>
            </a:endParaRPr>
          </a:p>
        </p:txBody>
      </p:sp>
      <p:graphicFrame>
        <p:nvGraphicFramePr>
          <p:cNvPr id="3" name="Table 3">
            <a:extLst>
              <a:ext uri="{FF2B5EF4-FFF2-40B4-BE49-F238E27FC236}">
                <a16:creationId xmlns:a16="http://schemas.microsoft.com/office/drawing/2014/main" id="{028FDC99-3806-4AA8-859D-8C2856655FA1}"/>
              </a:ext>
            </a:extLst>
          </p:cNvPr>
          <p:cNvGraphicFramePr>
            <a:graphicFrameLocks noGrp="1"/>
          </p:cNvGraphicFramePr>
          <p:nvPr>
            <p:extLst>
              <p:ext uri="{D42A27DB-BD31-4B8C-83A1-F6EECF244321}">
                <p14:modId xmlns:p14="http://schemas.microsoft.com/office/powerpoint/2010/main" val="925561459"/>
              </p:ext>
            </p:extLst>
          </p:nvPr>
        </p:nvGraphicFramePr>
        <p:xfrm>
          <a:off x="1321786" y="2903572"/>
          <a:ext cx="9233765" cy="2711400"/>
        </p:xfrm>
        <a:graphic>
          <a:graphicData uri="http://schemas.openxmlformats.org/drawingml/2006/table">
            <a:tbl>
              <a:tblPr firstRow="1" bandRow="1">
                <a:tableStyleId>{5C22544A-7EE6-4342-B048-85BDC9FD1C3A}</a:tableStyleId>
              </a:tblPr>
              <a:tblGrid>
                <a:gridCol w="1846753">
                  <a:extLst>
                    <a:ext uri="{9D8B030D-6E8A-4147-A177-3AD203B41FA5}">
                      <a16:colId xmlns:a16="http://schemas.microsoft.com/office/drawing/2014/main" val="2249089557"/>
                    </a:ext>
                  </a:extLst>
                </a:gridCol>
                <a:gridCol w="1749690">
                  <a:extLst>
                    <a:ext uri="{9D8B030D-6E8A-4147-A177-3AD203B41FA5}">
                      <a16:colId xmlns:a16="http://schemas.microsoft.com/office/drawing/2014/main" val="3811867902"/>
                    </a:ext>
                  </a:extLst>
                </a:gridCol>
                <a:gridCol w="1943816">
                  <a:extLst>
                    <a:ext uri="{9D8B030D-6E8A-4147-A177-3AD203B41FA5}">
                      <a16:colId xmlns:a16="http://schemas.microsoft.com/office/drawing/2014/main" val="903111523"/>
                    </a:ext>
                  </a:extLst>
                </a:gridCol>
                <a:gridCol w="1846753">
                  <a:extLst>
                    <a:ext uri="{9D8B030D-6E8A-4147-A177-3AD203B41FA5}">
                      <a16:colId xmlns:a16="http://schemas.microsoft.com/office/drawing/2014/main" val="875361186"/>
                    </a:ext>
                  </a:extLst>
                </a:gridCol>
                <a:gridCol w="1846753">
                  <a:extLst>
                    <a:ext uri="{9D8B030D-6E8A-4147-A177-3AD203B41FA5}">
                      <a16:colId xmlns:a16="http://schemas.microsoft.com/office/drawing/2014/main" val="1538578343"/>
                    </a:ext>
                  </a:extLst>
                </a:gridCol>
              </a:tblGrid>
              <a:tr h="670120">
                <a:tc>
                  <a:txBody>
                    <a:bodyPr/>
                    <a:lstStyle/>
                    <a:p>
                      <a:pPr algn="ctr"/>
                      <a:r>
                        <a:rPr lang="en-US" dirty="0"/>
                        <a:t>Choice\State of Nature</a:t>
                      </a:r>
                    </a:p>
                  </a:txBody>
                  <a:tcPr/>
                </a:tc>
                <a:tc>
                  <a:txBody>
                    <a:bodyPr/>
                    <a:lstStyle/>
                    <a:p>
                      <a:pPr algn="ctr"/>
                      <a:r>
                        <a:rPr lang="en-US" dirty="0"/>
                        <a:t>Demand = 200</a:t>
                      </a:r>
                    </a:p>
                  </a:txBody>
                  <a:tcPr/>
                </a:tc>
                <a:tc>
                  <a:txBody>
                    <a:bodyPr/>
                    <a:lstStyle/>
                    <a:p>
                      <a:pPr algn="ctr"/>
                      <a:r>
                        <a:rPr lang="en-US" dirty="0"/>
                        <a:t>Demand = 400</a:t>
                      </a:r>
                    </a:p>
                  </a:txBody>
                  <a:tcPr/>
                </a:tc>
                <a:tc>
                  <a:txBody>
                    <a:bodyPr/>
                    <a:lstStyle/>
                    <a:p>
                      <a:pPr algn="ctr"/>
                      <a:r>
                        <a:rPr lang="en-US" dirty="0"/>
                        <a:t>Demand = 600</a:t>
                      </a:r>
                    </a:p>
                  </a:txBody>
                  <a:tcPr/>
                </a:tc>
                <a:tc>
                  <a:txBody>
                    <a:bodyPr/>
                    <a:lstStyle/>
                    <a:p>
                      <a:pPr algn="ctr"/>
                      <a:r>
                        <a:rPr lang="en-US" dirty="0"/>
                        <a:t>Demand = 800</a:t>
                      </a:r>
                    </a:p>
                  </a:txBody>
                  <a:tcPr/>
                </a:tc>
                <a:extLst>
                  <a:ext uri="{0D108BD9-81ED-4DB2-BD59-A6C34878D82A}">
                    <a16:rowId xmlns:a16="http://schemas.microsoft.com/office/drawing/2014/main" val="1540578838"/>
                  </a:ext>
                </a:extLst>
              </a:tr>
              <a:tr h="670120">
                <a:tc>
                  <a:txBody>
                    <a:bodyPr/>
                    <a:lstStyle/>
                    <a:p>
                      <a:pPr algn="ctr"/>
                      <a:r>
                        <a:rPr lang="en-US" sz="2000" dirty="0"/>
                        <a:t>Buy 250 pounds</a:t>
                      </a:r>
                    </a:p>
                    <a:p>
                      <a:pPr algn="ctr"/>
                      <a:endParaRPr lang="en-US" sz="2000" dirty="0"/>
                    </a:p>
                  </a:txBody>
                  <a:tcPr/>
                </a:tc>
                <a:tc>
                  <a:txBody>
                    <a:bodyPr/>
                    <a:lstStyle/>
                    <a:p>
                      <a:pPr algn="ctr"/>
                      <a:r>
                        <a:rPr lang="en-US" sz="3600" dirty="0"/>
                        <a:t>$23</a:t>
                      </a:r>
                    </a:p>
                  </a:txBody>
                  <a:tcPr/>
                </a:tc>
                <a:tc>
                  <a:txBody>
                    <a:bodyPr/>
                    <a:lstStyle/>
                    <a:p>
                      <a:pPr algn="ctr"/>
                      <a:r>
                        <a:rPr lang="en-US" sz="3600" dirty="0"/>
                        <a:t>$47.50</a:t>
                      </a:r>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929896755"/>
                  </a:ext>
                </a:extLst>
              </a:tr>
              <a:tr h="670120">
                <a:tc>
                  <a:txBody>
                    <a:bodyPr/>
                    <a:lstStyle/>
                    <a:p>
                      <a:pPr algn="ctr"/>
                      <a:r>
                        <a:rPr lang="en-US" sz="2000" dirty="0"/>
                        <a:t>Buy 500 pounds</a:t>
                      </a:r>
                    </a:p>
                  </a:txBody>
                  <a:tcPr/>
                </a:tc>
                <a:tc>
                  <a:txBody>
                    <a:bodyPr/>
                    <a:lstStyle/>
                    <a:p>
                      <a:pPr algn="ctr"/>
                      <a:r>
                        <a:rPr lang="en-US" sz="3600" dirty="0"/>
                        <a:t>-$52</a:t>
                      </a:r>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639184070"/>
                  </a:ext>
                </a:extLst>
              </a:tr>
              <a:tr h="670120">
                <a:tc>
                  <a:txBody>
                    <a:bodyPr/>
                    <a:lstStyle/>
                    <a:p>
                      <a:pPr algn="ctr"/>
                      <a:r>
                        <a:rPr lang="en-US" sz="2000" dirty="0"/>
                        <a:t>Buy 750 pounds</a:t>
                      </a:r>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4162031025"/>
                  </a:ext>
                </a:extLst>
              </a:tr>
            </a:tbl>
          </a:graphicData>
        </a:graphic>
      </p:graphicFrame>
    </p:spTree>
    <p:extLst>
      <p:ext uri="{BB962C8B-B14F-4D97-AF65-F5344CB8AC3E}">
        <p14:creationId xmlns:p14="http://schemas.microsoft.com/office/powerpoint/2010/main" val="125180897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AC058-86D6-45D0-ABE1-3C934D9DE0A0}"/>
              </a:ext>
            </a:extLst>
          </p:cNvPr>
          <p:cNvSpPr>
            <a:spLocks noGrp="1"/>
          </p:cNvSpPr>
          <p:nvPr>
            <p:ph type="ctrTitle"/>
          </p:nvPr>
        </p:nvSpPr>
        <p:spPr>
          <a:xfrm>
            <a:off x="1524000" y="1122362"/>
            <a:ext cx="9144000" cy="3440759"/>
          </a:xfrm>
        </p:spPr>
        <p:txBody>
          <a:bodyPr>
            <a:normAutofit/>
          </a:bodyPr>
          <a:lstStyle/>
          <a:p>
            <a:r>
              <a:rPr lang="en-US" dirty="0"/>
              <a:t>No peaking!  Don’t look ahead until you’ve done the calculations yourself…</a:t>
            </a:r>
          </a:p>
        </p:txBody>
      </p:sp>
    </p:spTree>
    <p:extLst>
      <p:ext uri="{BB962C8B-B14F-4D97-AF65-F5344CB8AC3E}">
        <p14:creationId xmlns:p14="http://schemas.microsoft.com/office/powerpoint/2010/main" val="3536396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sp>
        <p:nvSpPr>
          <p:cNvPr id="5" name="TextBox 4">
            <a:extLst>
              <a:ext uri="{FF2B5EF4-FFF2-40B4-BE49-F238E27FC236}">
                <a16:creationId xmlns:a16="http://schemas.microsoft.com/office/drawing/2014/main" id="{1E41617E-7837-264F-BA5B-3290538CAAC7}"/>
              </a:ext>
            </a:extLst>
          </p:cNvPr>
          <p:cNvSpPr txBox="1"/>
          <p:nvPr/>
        </p:nvSpPr>
        <p:spPr>
          <a:xfrm>
            <a:off x="458636" y="244419"/>
            <a:ext cx="10123548" cy="1323439"/>
          </a:xfrm>
          <a:prstGeom prst="rect">
            <a:avLst/>
          </a:prstGeom>
          <a:noFill/>
        </p:spPr>
        <p:txBody>
          <a:bodyPr wrap="square" rtlCol="0">
            <a:spAutoFit/>
          </a:bodyPr>
          <a:lstStyle/>
          <a:p>
            <a:r>
              <a:rPr lang="en-US" sz="4000" b="1" dirty="0">
                <a:solidFill>
                  <a:srgbClr val="00397A"/>
                </a:solidFill>
                <a:latin typeface="Rockwell Extra Bold" charset="0"/>
                <a:ea typeface="Rockwell Extra Bold" charset="0"/>
                <a:cs typeface="Rockwell Extra Bold" charset="0"/>
              </a:rPr>
              <a:t>Decision Analysis Example A </a:t>
            </a:r>
          </a:p>
          <a:p>
            <a:r>
              <a:rPr lang="en-US" sz="4000" b="1" dirty="0">
                <a:solidFill>
                  <a:srgbClr val="00397A"/>
                </a:solidFill>
                <a:latin typeface="Rockwell Extra Bold" charset="0"/>
                <a:ea typeface="Rockwell Extra Bold" charset="0"/>
                <a:cs typeface="Rockwell Extra Bold" charset="0"/>
              </a:rPr>
              <a:t>(Yet again)</a:t>
            </a:r>
            <a:endParaRPr lang="en-US" b="1" dirty="0">
              <a:solidFill>
                <a:srgbClr val="00397A"/>
              </a:solidFill>
              <a:latin typeface="Rockwell Extra Bold" charset="0"/>
              <a:ea typeface="Rockwell Extra Bold" charset="0"/>
              <a:cs typeface="Rockwell Extra Bold" charset="0"/>
            </a:endParaRPr>
          </a:p>
        </p:txBody>
      </p:sp>
      <p:sp>
        <p:nvSpPr>
          <p:cNvPr id="6" name="TextBox 5">
            <a:extLst>
              <a:ext uri="{FF2B5EF4-FFF2-40B4-BE49-F238E27FC236}">
                <a16:creationId xmlns:a16="http://schemas.microsoft.com/office/drawing/2014/main" id="{2D65CD9F-0584-9440-A4FB-A6F6CB738971}"/>
              </a:ext>
            </a:extLst>
          </p:cNvPr>
          <p:cNvSpPr txBox="1"/>
          <p:nvPr/>
        </p:nvSpPr>
        <p:spPr>
          <a:xfrm>
            <a:off x="722224" y="1557854"/>
            <a:ext cx="10550379" cy="3293209"/>
          </a:xfrm>
          <a:prstGeom prst="rect">
            <a:avLst/>
          </a:prstGeom>
          <a:noFill/>
        </p:spPr>
        <p:txBody>
          <a:bodyPr wrap="square" rtlCol="0">
            <a:spAutoFit/>
          </a:bodyPr>
          <a:lstStyle/>
          <a:p>
            <a:r>
              <a:rPr lang="en-US" sz="2400" dirty="0"/>
              <a:t>A) A grocery store manager must decide how many crates of bananas to purchase for the upcoming week.  Each crate holds 250 pounds of bananas and costs $75.  The bananas sell for $0.49 per pound and by the end of the week any unsold bananas must be thrown away.  Over the last eight weeks, demand has been 200 pounds once, 400 pounds twice, 600 pounds three times, and 800 pounds twice.  According to expected value, should the manager purchase one, two or three crates of bananas?  </a:t>
            </a:r>
            <a:r>
              <a:rPr lang="en-US" sz="2400" dirty="0">
                <a:solidFill>
                  <a:schemeClr val="bg2">
                    <a:lumMod val="90000"/>
                  </a:schemeClr>
                </a:solidFill>
              </a:rPr>
              <a:t>What is the best decision according to minimax regret?</a:t>
            </a:r>
          </a:p>
          <a:p>
            <a:endParaRPr lang="en-US" sz="4000" b="1" dirty="0">
              <a:solidFill>
                <a:schemeClr val="tx2"/>
              </a:solidFill>
              <a:latin typeface="Avenir Book" panose="02000503020000020003" pitchFamily="2" charset="0"/>
            </a:endParaRPr>
          </a:p>
        </p:txBody>
      </p:sp>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
        <p:nvSpPr>
          <p:cNvPr id="2" name="TextBox 1">
            <a:extLst>
              <a:ext uri="{FF2B5EF4-FFF2-40B4-BE49-F238E27FC236}">
                <a16:creationId xmlns:a16="http://schemas.microsoft.com/office/drawing/2014/main" id="{851BFFE6-B328-4704-BE29-A8138893A84B}"/>
              </a:ext>
            </a:extLst>
          </p:cNvPr>
          <p:cNvSpPr txBox="1"/>
          <p:nvPr/>
        </p:nvSpPr>
        <p:spPr>
          <a:xfrm>
            <a:off x="5672831" y="1946648"/>
            <a:ext cx="3249227"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5970433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A close up of a logo&#10;&#10;Description generated with very high confidence">
            <a:extLst>
              <a:ext uri="{FF2B5EF4-FFF2-40B4-BE49-F238E27FC236}">
                <a16:creationId xmlns:a16="http://schemas.microsoft.com/office/drawing/2014/main" id="{45471BA0-4300-446D-8CF1-6AD2445B3631}"/>
              </a:ext>
            </a:extLst>
          </p:cNvPr>
          <p:cNvPicPr>
            <a:picLocks noChangeAspect="1"/>
          </p:cNvPicPr>
          <p:nvPr/>
        </p:nvPicPr>
        <p:blipFill rotWithShape="1">
          <a:blip r:embed="rId3"/>
          <a:srcRect r="-29" b="21763"/>
          <a:stretch/>
        </p:blipFill>
        <p:spPr>
          <a:xfrm>
            <a:off x="-266219" y="893503"/>
            <a:ext cx="12458219" cy="5961470"/>
          </a:xfrm>
          <a:prstGeom prst="rect">
            <a:avLst/>
          </a:prstGeom>
        </p:spPr>
      </p:pic>
      <p:sp>
        <p:nvSpPr>
          <p:cNvPr id="2" name="TextBox 1">
            <a:extLst>
              <a:ext uri="{FF2B5EF4-FFF2-40B4-BE49-F238E27FC236}">
                <a16:creationId xmlns:a16="http://schemas.microsoft.com/office/drawing/2014/main" id="{09359605-D4A1-4CCF-9C88-B4AC23AFF29D}"/>
              </a:ext>
            </a:extLst>
          </p:cNvPr>
          <p:cNvSpPr txBox="1"/>
          <p:nvPr/>
        </p:nvSpPr>
        <p:spPr>
          <a:xfrm>
            <a:off x="265414" y="255967"/>
            <a:ext cx="107073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en-US" sz="2400" dirty="0">
                <a:solidFill>
                  <a:srgbClr val="848C49"/>
                </a:solidFill>
                <a:latin typeface="Rockwell Extra Bold"/>
              </a:rPr>
              <a:t>Complete Decision Analysis Table:  But how do we determine which choice (1, 2 or 3 crates) is the best?</a:t>
            </a:r>
            <a:endParaRPr lang="en-US" sz="2400" dirty="0">
              <a:solidFill>
                <a:srgbClr val="848C49"/>
              </a:solidFill>
              <a:cs typeface="Calibri"/>
            </a:endParaRPr>
          </a:p>
        </p:txBody>
      </p:sp>
      <p:graphicFrame>
        <p:nvGraphicFramePr>
          <p:cNvPr id="3" name="Table 3">
            <a:extLst>
              <a:ext uri="{FF2B5EF4-FFF2-40B4-BE49-F238E27FC236}">
                <a16:creationId xmlns:a16="http://schemas.microsoft.com/office/drawing/2014/main" id="{028FDC99-3806-4AA8-859D-8C2856655FA1}"/>
              </a:ext>
            </a:extLst>
          </p:cNvPr>
          <p:cNvGraphicFramePr>
            <a:graphicFrameLocks noGrp="1"/>
          </p:cNvGraphicFramePr>
          <p:nvPr>
            <p:extLst>
              <p:ext uri="{D42A27DB-BD31-4B8C-83A1-F6EECF244321}">
                <p14:modId xmlns:p14="http://schemas.microsoft.com/office/powerpoint/2010/main" val="1100010391"/>
              </p:ext>
            </p:extLst>
          </p:nvPr>
        </p:nvGraphicFramePr>
        <p:xfrm>
          <a:off x="1321786" y="2903572"/>
          <a:ext cx="9233765" cy="2711400"/>
        </p:xfrm>
        <a:graphic>
          <a:graphicData uri="http://schemas.openxmlformats.org/drawingml/2006/table">
            <a:tbl>
              <a:tblPr firstRow="1" bandRow="1">
                <a:tableStyleId>{5C22544A-7EE6-4342-B048-85BDC9FD1C3A}</a:tableStyleId>
              </a:tblPr>
              <a:tblGrid>
                <a:gridCol w="1846753">
                  <a:extLst>
                    <a:ext uri="{9D8B030D-6E8A-4147-A177-3AD203B41FA5}">
                      <a16:colId xmlns:a16="http://schemas.microsoft.com/office/drawing/2014/main" val="2249089557"/>
                    </a:ext>
                  </a:extLst>
                </a:gridCol>
                <a:gridCol w="1749690">
                  <a:extLst>
                    <a:ext uri="{9D8B030D-6E8A-4147-A177-3AD203B41FA5}">
                      <a16:colId xmlns:a16="http://schemas.microsoft.com/office/drawing/2014/main" val="3811867902"/>
                    </a:ext>
                  </a:extLst>
                </a:gridCol>
                <a:gridCol w="1943816">
                  <a:extLst>
                    <a:ext uri="{9D8B030D-6E8A-4147-A177-3AD203B41FA5}">
                      <a16:colId xmlns:a16="http://schemas.microsoft.com/office/drawing/2014/main" val="903111523"/>
                    </a:ext>
                  </a:extLst>
                </a:gridCol>
                <a:gridCol w="1846753">
                  <a:extLst>
                    <a:ext uri="{9D8B030D-6E8A-4147-A177-3AD203B41FA5}">
                      <a16:colId xmlns:a16="http://schemas.microsoft.com/office/drawing/2014/main" val="875361186"/>
                    </a:ext>
                  </a:extLst>
                </a:gridCol>
                <a:gridCol w="1846753">
                  <a:extLst>
                    <a:ext uri="{9D8B030D-6E8A-4147-A177-3AD203B41FA5}">
                      <a16:colId xmlns:a16="http://schemas.microsoft.com/office/drawing/2014/main" val="1538578343"/>
                    </a:ext>
                  </a:extLst>
                </a:gridCol>
              </a:tblGrid>
              <a:tr h="670120">
                <a:tc>
                  <a:txBody>
                    <a:bodyPr/>
                    <a:lstStyle/>
                    <a:p>
                      <a:pPr algn="ctr"/>
                      <a:r>
                        <a:rPr lang="en-US" dirty="0"/>
                        <a:t>Choice\State of Nature</a:t>
                      </a:r>
                    </a:p>
                  </a:txBody>
                  <a:tcPr/>
                </a:tc>
                <a:tc>
                  <a:txBody>
                    <a:bodyPr/>
                    <a:lstStyle/>
                    <a:p>
                      <a:pPr algn="ctr"/>
                      <a:r>
                        <a:rPr lang="en-US" dirty="0"/>
                        <a:t>Demand = 200</a:t>
                      </a:r>
                    </a:p>
                  </a:txBody>
                  <a:tcPr/>
                </a:tc>
                <a:tc>
                  <a:txBody>
                    <a:bodyPr/>
                    <a:lstStyle/>
                    <a:p>
                      <a:pPr algn="ctr"/>
                      <a:r>
                        <a:rPr lang="en-US" dirty="0"/>
                        <a:t>Demand = 400</a:t>
                      </a:r>
                    </a:p>
                  </a:txBody>
                  <a:tcPr/>
                </a:tc>
                <a:tc>
                  <a:txBody>
                    <a:bodyPr/>
                    <a:lstStyle/>
                    <a:p>
                      <a:pPr algn="ctr"/>
                      <a:r>
                        <a:rPr lang="en-US" dirty="0"/>
                        <a:t>Demand = 600</a:t>
                      </a:r>
                    </a:p>
                  </a:txBody>
                  <a:tcPr/>
                </a:tc>
                <a:tc>
                  <a:txBody>
                    <a:bodyPr/>
                    <a:lstStyle/>
                    <a:p>
                      <a:pPr algn="ctr"/>
                      <a:r>
                        <a:rPr lang="en-US" dirty="0"/>
                        <a:t>Demand = 800</a:t>
                      </a:r>
                    </a:p>
                  </a:txBody>
                  <a:tcPr/>
                </a:tc>
                <a:extLst>
                  <a:ext uri="{0D108BD9-81ED-4DB2-BD59-A6C34878D82A}">
                    <a16:rowId xmlns:a16="http://schemas.microsoft.com/office/drawing/2014/main" val="1540578838"/>
                  </a:ext>
                </a:extLst>
              </a:tr>
              <a:tr h="670120">
                <a:tc>
                  <a:txBody>
                    <a:bodyPr/>
                    <a:lstStyle/>
                    <a:p>
                      <a:pPr algn="ctr"/>
                      <a:r>
                        <a:rPr lang="en-US" sz="2000" dirty="0"/>
                        <a:t>Buy 250 pounds</a:t>
                      </a:r>
                    </a:p>
                    <a:p>
                      <a:pPr algn="ctr"/>
                      <a:endParaRPr lang="en-US" sz="2000" dirty="0"/>
                    </a:p>
                  </a:txBody>
                  <a:tcPr/>
                </a:tc>
                <a:tc>
                  <a:txBody>
                    <a:bodyPr/>
                    <a:lstStyle/>
                    <a:p>
                      <a:pPr algn="ctr"/>
                      <a:r>
                        <a:rPr lang="en-US" sz="3600" dirty="0"/>
                        <a:t>$23</a:t>
                      </a:r>
                    </a:p>
                  </a:txBody>
                  <a:tcPr/>
                </a:tc>
                <a:tc>
                  <a:txBody>
                    <a:bodyPr/>
                    <a:lstStyle/>
                    <a:p>
                      <a:pPr algn="ctr"/>
                      <a:r>
                        <a:rPr lang="en-US" sz="3600" dirty="0"/>
                        <a:t>$47.50</a:t>
                      </a:r>
                    </a:p>
                  </a:txBody>
                  <a:tcPr/>
                </a:tc>
                <a:tc>
                  <a:txBody>
                    <a:bodyPr/>
                    <a:lstStyle/>
                    <a:p>
                      <a:pPr algn="ctr"/>
                      <a:r>
                        <a:rPr lang="en-US" sz="3600" dirty="0"/>
                        <a:t>$47.50</a:t>
                      </a:r>
                    </a:p>
                  </a:txBody>
                  <a:tcPr/>
                </a:tc>
                <a:tc>
                  <a:txBody>
                    <a:bodyPr/>
                    <a:lstStyle/>
                    <a:p>
                      <a:pPr algn="ctr"/>
                      <a:r>
                        <a:rPr lang="en-US" sz="3600" dirty="0"/>
                        <a:t>$47.50</a:t>
                      </a:r>
                    </a:p>
                  </a:txBody>
                  <a:tcPr/>
                </a:tc>
                <a:extLst>
                  <a:ext uri="{0D108BD9-81ED-4DB2-BD59-A6C34878D82A}">
                    <a16:rowId xmlns:a16="http://schemas.microsoft.com/office/drawing/2014/main" val="3929896755"/>
                  </a:ext>
                </a:extLst>
              </a:tr>
              <a:tr h="670120">
                <a:tc>
                  <a:txBody>
                    <a:bodyPr/>
                    <a:lstStyle/>
                    <a:p>
                      <a:pPr algn="ctr"/>
                      <a:r>
                        <a:rPr lang="en-US" sz="2000" dirty="0"/>
                        <a:t>Buy 500 pounds</a:t>
                      </a:r>
                    </a:p>
                  </a:txBody>
                  <a:tcPr/>
                </a:tc>
                <a:tc>
                  <a:txBody>
                    <a:bodyPr/>
                    <a:lstStyle/>
                    <a:p>
                      <a:pPr algn="ctr"/>
                      <a:r>
                        <a:rPr lang="en-US" sz="3600" dirty="0"/>
                        <a:t>-$52</a:t>
                      </a:r>
                    </a:p>
                  </a:txBody>
                  <a:tcPr/>
                </a:tc>
                <a:tc>
                  <a:txBody>
                    <a:bodyPr/>
                    <a:lstStyle/>
                    <a:p>
                      <a:pPr algn="ctr"/>
                      <a:r>
                        <a:rPr lang="en-US" sz="3600" dirty="0"/>
                        <a:t>$46</a:t>
                      </a:r>
                    </a:p>
                  </a:txBody>
                  <a:tcPr/>
                </a:tc>
                <a:tc>
                  <a:txBody>
                    <a:bodyPr/>
                    <a:lstStyle/>
                    <a:p>
                      <a:pPr algn="ctr"/>
                      <a:r>
                        <a:rPr lang="en-US" sz="3600" dirty="0"/>
                        <a:t>$95</a:t>
                      </a:r>
                    </a:p>
                  </a:txBody>
                  <a:tcPr/>
                </a:tc>
                <a:tc>
                  <a:txBody>
                    <a:bodyPr/>
                    <a:lstStyle/>
                    <a:p>
                      <a:pPr algn="ctr"/>
                      <a:r>
                        <a:rPr lang="en-US" sz="3600" dirty="0"/>
                        <a:t>$95</a:t>
                      </a:r>
                    </a:p>
                  </a:txBody>
                  <a:tcPr/>
                </a:tc>
                <a:extLst>
                  <a:ext uri="{0D108BD9-81ED-4DB2-BD59-A6C34878D82A}">
                    <a16:rowId xmlns:a16="http://schemas.microsoft.com/office/drawing/2014/main" val="639184070"/>
                  </a:ext>
                </a:extLst>
              </a:tr>
              <a:tr h="670120">
                <a:tc>
                  <a:txBody>
                    <a:bodyPr/>
                    <a:lstStyle/>
                    <a:p>
                      <a:pPr algn="ctr"/>
                      <a:r>
                        <a:rPr lang="en-US" sz="2000" dirty="0"/>
                        <a:t>Buy 750 pounds</a:t>
                      </a:r>
                    </a:p>
                  </a:txBody>
                  <a:tcPr/>
                </a:tc>
                <a:tc>
                  <a:txBody>
                    <a:bodyPr/>
                    <a:lstStyle/>
                    <a:p>
                      <a:pPr algn="ctr"/>
                      <a:r>
                        <a:rPr lang="en-US" sz="3600" dirty="0"/>
                        <a:t>-$127</a:t>
                      </a:r>
                    </a:p>
                  </a:txBody>
                  <a:tcPr/>
                </a:tc>
                <a:tc>
                  <a:txBody>
                    <a:bodyPr/>
                    <a:lstStyle/>
                    <a:p>
                      <a:pPr algn="ctr"/>
                      <a:r>
                        <a:rPr lang="en-US" sz="3600" dirty="0"/>
                        <a:t>-$29</a:t>
                      </a:r>
                    </a:p>
                  </a:txBody>
                  <a:tcPr/>
                </a:tc>
                <a:tc>
                  <a:txBody>
                    <a:bodyPr/>
                    <a:lstStyle/>
                    <a:p>
                      <a:pPr algn="ctr"/>
                      <a:r>
                        <a:rPr lang="en-US" sz="3600" dirty="0"/>
                        <a:t>$69</a:t>
                      </a:r>
                    </a:p>
                  </a:txBody>
                  <a:tcPr/>
                </a:tc>
                <a:tc>
                  <a:txBody>
                    <a:bodyPr/>
                    <a:lstStyle/>
                    <a:p>
                      <a:pPr algn="ctr"/>
                      <a:r>
                        <a:rPr lang="en-US" sz="3600" dirty="0"/>
                        <a:t>$142.50</a:t>
                      </a:r>
                    </a:p>
                  </a:txBody>
                  <a:tcPr/>
                </a:tc>
                <a:extLst>
                  <a:ext uri="{0D108BD9-81ED-4DB2-BD59-A6C34878D82A}">
                    <a16:rowId xmlns:a16="http://schemas.microsoft.com/office/drawing/2014/main" val="4162031025"/>
                  </a:ext>
                </a:extLst>
              </a:tr>
            </a:tbl>
          </a:graphicData>
        </a:graphic>
      </p:graphicFrame>
    </p:spTree>
    <p:extLst>
      <p:ext uri="{BB962C8B-B14F-4D97-AF65-F5344CB8AC3E}">
        <p14:creationId xmlns:p14="http://schemas.microsoft.com/office/powerpoint/2010/main" val="147123904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cxnSp>
        <p:nvCxnSpPr>
          <p:cNvPr id="4" name="Straight Connector 3"/>
          <p:cNvCxnSpPr/>
          <p:nvPr/>
        </p:nvCxnSpPr>
        <p:spPr>
          <a:xfrm flipH="1" flipV="1">
            <a:off x="518594" y="1352628"/>
            <a:ext cx="410794" cy="3925"/>
          </a:xfrm>
          <a:prstGeom prst="line">
            <a:avLst/>
          </a:prstGeom>
          <a:ln w="127000">
            <a:solidFill>
              <a:srgbClr val="0C387A"/>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1E41617E-7837-264F-BA5B-3290538CAAC7}"/>
              </a:ext>
            </a:extLst>
          </p:cNvPr>
          <p:cNvSpPr txBox="1"/>
          <p:nvPr/>
        </p:nvSpPr>
        <p:spPr>
          <a:xfrm>
            <a:off x="458635" y="244419"/>
            <a:ext cx="4136710" cy="1015663"/>
          </a:xfrm>
          <a:prstGeom prst="rect">
            <a:avLst/>
          </a:prstGeom>
          <a:noFill/>
        </p:spPr>
        <p:txBody>
          <a:bodyPr wrap="none" rtlCol="0">
            <a:spAutoFit/>
          </a:bodyPr>
          <a:lstStyle/>
          <a:p>
            <a:r>
              <a:rPr lang="en-US" sz="6000" b="1" dirty="0">
                <a:solidFill>
                  <a:srgbClr val="00397A"/>
                </a:solidFill>
                <a:latin typeface="Rockwell Extra Bold" charset="0"/>
                <a:ea typeface="Rockwell Extra Bold" charset="0"/>
                <a:cs typeface="Rockwell Extra Bold" charset="0"/>
              </a:rPr>
              <a:t>Six Steps</a:t>
            </a:r>
            <a:endParaRPr lang="en-US" sz="4000" b="1" dirty="0">
              <a:solidFill>
                <a:srgbClr val="00397A"/>
              </a:solidFill>
              <a:latin typeface="Rockwell Extra Bold" charset="0"/>
              <a:ea typeface="Rockwell Extra Bold" charset="0"/>
              <a:cs typeface="Rockwell Extra Bold" charset="0"/>
            </a:endParaRPr>
          </a:p>
        </p:txBody>
      </p:sp>
      <p:sp>
        <p:nvSpPr>
          <p:cNvPr id="6" name="TextBox 5">
            <a:extLst>
              <a:ext uri="{FF2B5EF4-FFF2-40B4-BE49-F238E27FC236}">
                <a16:creationId xmlns:a16="http://schemas.microsoft.com/office/drawing/2014/main" id="{2D65CD9F-0584-9440-A4FB-A6F6CB738971}"/>
              </a:ext>
            </a:extLst>
          </p:cNvPr>
          <p:cNvSpPr txBox="1"/>
          <p:nvPr/>
        </p:nvSpPr>
        <p:spPr>
          <a:xfrm>
            <a:off x="458634" y="1541644"/>
            <a:ext cx="3778342" cy="4031873"/>
          </a:xfrm>
          <a:prstGeom prst="rect">
            <a:avLst/>
          </a:prstGeom>
          <a:noFill/>
        </p:spPr>
        <p:txBody>
          <a:bodyPr wrap="none" rtlCol="0">
            <a:spAutoFit/>
          </a:bodyPr>
          <a:lstStyle/>
          <a:p>
            <a:pPr marL="571500" lvl="0" indent="-571500">
              <a:buFont typeface="Wingdings" panose="05000000000000000000" pitchFamily="2" charset="2"/>
              <a:buChar char="ü"/>
            </a:pPr>
            <a:r>
              <a:rPr lang="en-US" sz="3600" dirty="0"/>
              <a:t>Define Problem </a:t>
            </a:r>
          </a:p>
          <a:p>
            <a:pPr marL="571500" lvl="0" indent="-571500">
              <a:buFont typeface="Wingdings" panose="05000000000000000000" pitchFamily="2" charset="2"/>
              <a:buChar char="ü"/>
            </a:pPr>
            <a:r>
              <a:rPr lang="en-US" sz="3600" dirty="0"/>
              <a:t>Objective(s)</a:t>
            </a:r>
          </a:p>
          <a:p>
            <a:pPr marL="571500" lvl="0" indent="-571500">
              <a:buFont typeface="Wingdings" panose="05000000000000000000" pitchFamily="2" charset="2"/>
              <a:buChar char="ü"/>
            </a:pPr>
            <a:r>
              <a:rPr lang="en-US" sz="3600" dirty="0"/>
              <a:t>Model</a:t>
            </a:r>
          </a:p>
          <a:p>
            <a:pPr marL="571500" lvl="0" indent="-571500">
              <a:buFont typeface="Wingdings" panose="05000000000000000000" pitchFamily="2" charset="2"/>
              <a:buChar char="ü"/>
            </a:pPr>
            <a:r>
              <a:rPr lang="en-US" sz="3600" dirty="0"/>
              <a:t>Evaluate</a:t>
            </a:r>
          </a:p>
          <a:p>
            <a:pPr marL="571500" lvl="0" indent="-571500">
              <a:buFont typeface="Wingdings" panose="05000000000000000000" pitchFamily="2" charset="2"/>
              <a:buChar char="ü"/>
            </a:pPr>
            <a:r>
              <a:rPr lang="en-US" sz="3600" dirty="0"/>
              <a:t>Choose</a:t>
            </a:r>
          </a:p>
          <a:p>
            <a:pPr marL="571500" lvl="0" indent="-571500">
              <a:buFont typeface="Wingdings" panose="05000000000000000000" pitchFamily="2" charset="2"/>
              <a:buChar char="ü"/>
            </a:pPr>
            <a:r>
              <a:rPr lang="en-US" sz="3600" dirty="0"/>
              <a:t>Implement</a:t>
            </a:r>
          </a:p>
          <a:p>
            <a:pPr marL="285750" indent="-285750">
              <a:buFont typeface="Wingdings" panose="05000000000000000000" pitchFamily="2" charset="2"/>
              <a:buChar char="ü"/>
            </a:pPr>
            <a:endParaRPr lang="en-US" sz="4000" b="1" dirty="0">
              <a:solidFill>
                <a:schemeClr val="tx2"/>
              </a:solidFill>
              <a:latin typeface="Avenir Book" panose="02000503020000020003" pitchFamily="2" charset="0"/>
            </a:endParaRPr>
          </a:p>
        </p:txBody>
      </p:sp>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
        <p:nvSpPr>
          <p:cNvPr id="2" name="TextBox 1">
            <a:extLst>
              <a:ext uri="{FF2B5EF4-FFF2-40B4-BE49-F238E27FC236}">
                <a16:creationId xmlns:a16="http://schemas.microsoft.com/office/drawing/2014/main" id="{851BFFE6-B328-4704-BE29-A8138893A84B}"/>
              </a:ext>
            </a:extLst>
          </p:cNvPr>
          <p:cNvSpPr txBox="1"/>
          <p:nvPr/>
        </p:nvSpPr>
        <p:spPr>
          <a:xfrm>
            <a:off x="5672831" y="1946648"/>
            <a:ext cx="3249227"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96904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xEl>
                                              <p:pRg st="2" end="2"/>
                                            </p:txEl>
                                          </p:spTgt>
                                        </p:tgtEl>
                                      </p:cBhvr>
                                    </p:animEffect>
                                    <p:animScale>
                                      <p:cBhvr>
                                        <p:cTn id="7" dur="250" autoRev="1" fill="hold"/>
                                        <p:tgtEl>
                                          <p:spTgt spid="6">
                                            <p:txEl>
                                              <p:pRg st="2" end="2"/>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6">
                                            <p:txEl>
                                              <p:pRg st="3" end="3"/>
                                            </p:txEl>
                                          </p:spTgt>
                                        </p:tgtEl>
                                      </p:cBhvr>
                                    </p:animEffect>
                                    <p:animScale>
                                      <p:cBhvr>
                                        <p:cTn id="10" dur="250" autoRev="1" fill="hold"/>
                                        <p:tgtEl>
                                          <p:spTgt spid="6">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A close up of a logo&#10;&#10;Description generated with very high confidence">
            <a:extLst>
              <a:ext uri="{FF2B5EF4-FFF2-40B4-BE49-F238E27FC236}">
                <a16:creationId xmlns:a16="http://schemas.microsoft.com/office/drawing/2014/main" id="{45471BA0-4300-446D-8CF1-6AD2445B3631}"/>
              </a:ext>
            </a:extLst>
          </p:cNvPr>
          <p:cNvPicPr>
            <a:picLocks noChangeAspect="1"/>
          </p:cNvPicPr>
          <p:nvPr/>
        </p:nvPicPr>
        <p:blipFill rotWithShape="1">
          <a:blip r:embed="rId3"/>
          <a:srcRect r="-29" b="21763"/>
          <a:stretch/>
        </p:blipFill>
        <p:spPr>
          <a:xfrm>
            <a:off x="-266219" y="893503"/>
            <a:ext cx="12458219" cy="5961470"/>
          </a:xfrm>
          <a:prstGeom prst="rect">
            <a:avLst/>
          </a:prstGeom>
        </p:spPr>
      </p:pic>
      <p:sp>
        <p:nvSpPr>
          <p:cNvPr id="2" name="TextBox 1">
            <a:extLst>
              <a:ext uri="{FF2B5EF4-FFF2-40B4-BE49-F238E27FC236}">
                <a16:creationId xmlns:a16="http://schemas.microsoft.com/office/drawing/2014/main" id="{09359605-D4A1-4CCF-9C88-B4AC23AFF29D}"/>
              </a:ext>
            </a:extLst>
          </p:cNvPr>
          <p:cNvSpPr txBox="1"/>
          <p:nvPr/>
        </p:nvSpPr>
        <p:spPr>
          <a:xfrm>
            <a:off x="265414" y="255967"/>
            <a:ext cx="107073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en-US" sz="2400" dirty="0">
                <a:solidFill>
                  <a:srgbClr val="848C49"/>
                </a:solidFill>
                <a:latin typeface="Rockwell Extra Bold"/>
              </a:rPr>
              <a:t>We need to factor in probabilities of different demand outcomes and then calculate the Expected Value (EV).</a:t>
            </a:r>
            <a:endParaRPr lang="en-US" sz="2400" dirty="0">
              <a:solidFill>
                <a:srgbClr val="848C49"/>
              </a:solidFill>
              <a:cs typeface="Calibri"/>
            </a:endParaRPr>
          </a:p>
        </p:txBody>
      </p:sp>
      <p:graphicFrame>
        <p:nvGraphicFramePr>
          <p:cNvPr id="3" name="Table 3">
            <a:extLst>
              <a:ext uri="{FF2B5EF4-FFF2-40B4-BE49-F238E27FC236}">
                <a16:creationId xmlns:a16="http://schemas.microsoft.com/office/drawing/2014/main" id="{028FDC99-3806-4AA8-859D-8C2856655FA1}"/>
              </a:ext>
            </a:extLst>
          </p:cNvPr>
          <p:cNvGraphicFramePr>
            <a:graphicFrameLocks noGrp="1"/>
          </p:cNvGraphicFramePr>
          <p:nvPr>
            <p:extLst>
              <p:ext uri="{D42A27DB-BD31-4B8C-83A1-F6EECF244321}">
                <p14:modId xmlns:p14="http://schemas.microsoft.com/office/powerpoint/2010/main" val="224272884"/>
              </p:ext>
            </p:extLst>
          </p:nvPr>
        </p:nvGraphicFramePr>
        <p:xfrm>
          <a:off x="1346007" y="2780114"/>
          <a:ext cx="9233766" cy="3413320"/>
        </p:xfrm>
        <a:graphic>
          <a:graphicData uri="http://schemas.openxmlformats.org/drawingml/2006/table">
            <a:tbl>
              <a:tblPr firstRow="1" bandRow="1">
                <a:tableStyleId>{5C22544A-7EE6-4342-B048-85BDC9FD1C3A}</a:tableStyleId>
              </a:tblPr>
              <a:tblGrid>
                <a:gridCol w="1538961">
                  <a:extLst>
                    <a:ext uri="{9D8B030D-6E8A-4147-A177-3AD203B41FA5}">
                      <a16:colId xmlns:a16="http://schemas.microsoft.com/office/drawing/2014/main" val="2249089557"/>
                    </a:ext>
                  </a:extLst>
                </a:gridCol>
                <a:gridCol w="1458075">
                  <a:extLst>
                    <a:ext uri="{9D8B030D-6E8A-4147-A177-3AD203B41FA5}">
                      <a16:colId xmlns:a16="http://schemas.microsoft.com/office/drawing/2014/main" val="3811867902"/>
                    </a:ext>
                  </a:extLst>
                </a:gridCol>
                <a:gridCol w="1619847">
                  <a:extLst>
                    <a:ext uri="{9D8B030D-6E8A-4147-A177-3AD203B41FA5}">
                      <a16:colId xmlns:a16="http://schemas.microsoft.com/office/drawing/2014/main" val="903111523"/>
                    </a:ext>
                  </a:extLst>
                </a:gridCol>
                <a:gridCol w="1538961">
                  <a:extLst>
                    <a:ext uri="{9D8B030D-6E8A-4147-A177-3AD203B41FA5}">
                      <a16:colId xmlns:a16="http://schemas.microsoft.com/office/drawing/2014/main" val="875361186"/>
                    </a:ext>
                  </a:extLst>
                </a:gridCol>
                <a:gridCol w="1538961">
                  <a:extLst>
                    <a:ext uri="{9D8B030D-6E8A-4147-A177-3AD203B41FA5}">
                      <a16:colId xmlns:a16="http://schemas.microsoft.com/office/drawing/2014/main" val="1538578343"/>
                    </a:ext>
                  </a:extLst>
                </a:gridCol>
                <a:gridCol w="1538961">
                  <a:extLst>
                    <a:ext uri="{9D8B030D-6E8A-4147-A177-3AD203B41FA5}">
                      <a16:colId xmlns:a16="http://schemas.microsoft.com/office/drawing/2014/main" val="3839354978"/>
                    </a:ext>
                  </a:extLst>
                </a:gridCol>
              </a:tblGrid>
              <a:tr h="0">
                <a:tc>
                  <a:txBody>
                    <a:bodyPr/>
                    <a:lstStyle/>
                    <a:p>
                      <a:pPr algn="ctr"/>
                      <a:r>
                        <a:rPr lang="en-US" dirty="0"/>
                        <a:t>Probabilities </a:t>
                      </a:r>
                      <a:r>
                        <a:rPr lang="en-US" dirty="0">
                          <a:sym typeface="Wingdings" panose="05000000000000000000" pitchFamily="2" charset="2"/>
                        </a:rPr>
                        <a:t></a:t>
                      </a:r>
                      <a:endParaRPr lang="en-US" dirty="0"/>
                    </a:p>
                  </a:txBody>
                  <a:tcPr/>
                </a:tc>
                <a:tc>
                  <a:txBody>
                    <a:bodyPr/>
                    <a:lstStyle/>
                    <a:p>
                      <a:pPr algn="ctr"/>
                      <a:endParaRPr lang="en-US" dirty="0">
                        <a:highlight>
                          <a:srgbClr val="FEFFFE"/>
                        </a:highlight>
                      </a:endParaRPr>
                    </a:p>
                  </a:txBody>
                  <a:tcPr>
                    <a:solidFill>
                      <a:srgbClr val="92D050"/>
                    </a:solidFill>
                  </a:tcPr>
                </a:tc>
                <a:tc>
                  <a:txBody>
                    <a:bodyPr/>
                    <a:lstStyle/>
                    <a:p>
                      <a:pPr algn="ctr"/>
                      <a:endParaRPr lang="en-US" dirty="0">
                        <a:highlight>
                          <a:srgbClr val="FEFFFE"/>
                        </a:highlight>
                      </a:endParaRPr>
                    </a:p>
                  </a:txBody>
                  <a:tcPr>
                    <a:solidFill>
                      <a:srgbClr val="92D050"/>
                    </a:solidFill>
                  </a:tcPr>
                </a:tc>
                <a:tc>
                  <a:txBody>
                    <a:bodyPr/>
                    <a:lstStyle/>
                    <a:p>
                      <a:pPr algn="ctr"/>
                      <a:endParaRPr lang="en-US" dirty="0">
                        <a:highlight>
                          <a:srgbClr val="FEFFFE"/>
                        </a:highlight>
                      </a:endParaRPr>
                    </a:p>
                  </a:txBody>
                  <a:tcPr>
                    <a:solidFill>
                      <a:srgbClr val="92D050"/>
                    </a:solidFill>
                  </a:tcPr>
                </a:tc>
                <a:tc>
                  <a:txBody>
                    <a:bodyPr/>
                    <a:lstStyle/>
                    <a:p>
                      <a:pPr algn="ctr"/>
                      <a:endParaRPr lang="en-US" dirty="0">
                        <a:highlight>
                          <a:srgbClr val="FEFFFE"/>
                        </a:highlight>
                      </a:endParaRPr>
                    </a:p>
                  </a:txBody>
                  <a:tcPr>
                    <a:solidFill>
                      <a:srgbClr val="92D050"/>
                    </a:solidFill>
                  </a:tcPr>
                </a:tc>
                <a:tc>
                  <a:txBody>
                    <a:bodyPr/>
                    <a:lstStyle/>
                    <a:p>
                      <a:pPr algn="ctr"/>
                      <a:endParaRPr lang="en-US" dirty="0">
                        <a:highlight>
                          <a:srgbClr val="FEFFFE"/>
                        </a:highlight>
                      </a:endParaRPr>
                    </a:p>
                  </a:txBody>
                  <a:tcPr/>
                </a:tc>
                <a:extLst>
                  <a:ext uri="{0D108BD9-81ED-4DB2-BD59-A6C34878D82A}">
                    <a16:rowId xmlns:a16="http://schemas.microsoft.com/office/drawing/2014/main" val="1917723481"/>
                  </a:ext>
                </a:extLst>
              </a:tr>
              <a:tr h="670120">
                <a:tc>
                  <a:txBody>
                    <a:bodyPr/>
                    <a:lstStyle/>
                    <a:p>
                      <a:pPr algn="ctr"/>
                      <a:r>
                        <a:rPr lang="en-US" dirty="0"/>
                        <a:t>Choice\State of Nature</a:t>
                      </a:r>
                    </a:p>
                  </a:txBody>
                  <a:tcPr/>
                </a:tc>
                <a:tc>
                  <a:txBody>
                    <a:bodyPr/>
                    <a:lstStyle/>
                    <a:p>
                      <a:pPr algn="ctr"/>
                      <a:r>
                        <a:rPr lang="en-US" dirty="0"/>
                        <a:t>Demand = 200</a:t>
                      </a:r>
                    </a:p>
                  </a:txBody>
                  <a:tcPr/>
                </a:tc>
                <a:tc>
                  <a:txBody>
                    <a:bodyPr/>
                    <a:lstStyle/>
                    <a:p>
                      <a:pPr algn="ctr"/>
                      <a:r>
                        <a:rPr lang="en-US" dirty="0"/>
                        <a:t>Demand = 400</a:t>
                      </a:r>
                    </a:p>
                  </a:txBody>
                  <a:tcPr/>
                </a:tc>
                <a:tc>
                  <a:txBody>
                    <a:bodyPr/>
                    <a:lstStyle/>
                    <a:p>
                      <a:pPr algn="ctr"/>
                      <a:r>
                        <a:rPr lang="en-US" dirty="0"/>
                        <a:t>Demand = 600</a:t>
                      </a:r>
                    </a:p>
                  </a:txBody>
                  <a:tcPr/>
                </a:tc>
                <a:tc>
                  <a:txBody>
                    <a:bodyPr/>
                    <a:lstStyle/>
                    <a:p>
                      <a:pPr algn="ctr"/>
                      <a:r>
                        <a:rPr lang="en-US" dirty="0"/>
                        <a:t>Demand = 800</a:t>
                      </a:r>
                    </a:p>
                  </a:txBody>
                  <a:tcPr/>
                </a:tc>
                <a:tc>
                  <a:txBody>
                    <a:bodyPr/>
                    <a:lstStyle/>
                    <a:p>
                      <a:pPr algn="ctr"/>
                      <a:r>
                        <a:rPr lang="en-US" dirty="0"/>
                        <a:t>Expected Value</a:t>
                      </a:r>
                    </a:p>
                  </a:txBody>
                  <a:tcPr/>
                </a:tc>
                <a:extLst>
                  <a:ext uri="{0D108BD9-81ED-4DB2-BD59-A6C34878D82A}">
                    <a16:rowId xmlns:a16="http://schemas.microsoft.com/office/drawing/2014/main" val="1540578838"/>
                  </a:ext>
                </a:extLst>
              </a:tr>
              <a:tr h="670120">
                <a:tc>
                  <a:txBody>
                    <a:bodyPr/>
                    <a:lstStyle/>
                    <a:p>
                      <a:pPr algn="ctr"/>
                      <a:r>
                        <a:rPr lang="en-US" sz="2000" dirty="0"/>
                        <a:t>Buy 250 pounds</a:t>
                      </a:r>
                    </a:p>
                  </a:txBody>
                  <a:tcPr/>
                </a:tc>
                <a:tc>
                  <a:txBody>
                    <a:bodyPr/>
                    <a:lstStyle/>
                    <a:p>
                      <a:pPr algn="ctr"/>
                      <a:r>
                        <a:rPr lang="en-US" sz="3200" dirty="0"/>
                        <a:t>$23</a:t>
                      </a:r>
                    </a:p>
                  </a:txBody>
                  <a:tcPr/>
                </a:tc>
                <a:tc>
                  <a:txBody>
                    <a:bodyPr/>
                    <a:lstStyle/>
                    <a:p>
                      <a:pPr algn="ctr"/>
                      <a:r>
                        <a:rPr lang="en-US" sz="3200" dirty="0"/>
                        <a:t>$47.50</a:t>
                      </a:r>
                    </a:p>
                  </a:txBody>
                  <a:tcPr/>
                </a:tc>
                <a:tc>
                  <a:txBody>
                    <a:bodyPr/>
                    <a:lstStyle/>
                    <a:p>
                      <a:pPr algn="ctr"/>
                      <a:r>
                        <a:rPr lang="en-US" sz="3200" dirty="0"/>
                        <a:t>$47.50</a:t>
                      </a:r>
                    </a:p>
                  </a:txBody>
                  <a:tcPr/>
                </a:tc>
                <a:tc>
                  <a:txBody>
                    <a:bodyPr/>
                    <a:lstStyle/>
                    <a:p>
                      <a:pPr algn="ctr"/>
                      <a:r>
                        <a:rPr lang="en-US" sz="3200" dirty="0"/>
                        <a:t>$47.50</a:t>
                      </a:r>
                    </a:p>
                  </a:txBody>
                  <a:tcPr/>
                </a:tc>
                <a:tc>
                  <a:txBody>
                    <a:bodyPr/>
                    <a:lstStyle/>
                    <a:p>
                      <a:pPr algn="ctr"/>
                      <a:endParaRPr lang="en-US" sz="3600" dirty="0"/>
                    </a:p>
                  </a:txBody>
                  <a:tcPr>
                    <a:solidFill>
                      <a:srgbClr val="92D050"/>
                    </a:solidFill>
                  </a:tcPr>
                </a:tc>
                <a:extLst>
                  <a:ext uri="{0D108BD9-81ED-4DB2-BD59-A6C34878D82A}">
                    <a16:rowId xmlns:a16="http://schemas.microsoft.com/office/drawing/2014/main" val="3929896755"/>
                  </a:ext>
                </a:extLst>
              </a:tr>
              <a:tr h="670120">
                <a:tc>
                  <a:txBody>
                    <a:bodyPr/>
                    <a:lstStyle/>
                    <a:p>
                      <a:pPr algn="ctr"/>
                      <a:r>
                        <a:rPr lang="en-US" sz="2000" dirty="0"/>
                        <a:t>Buy 500 pounds</a:t>
                      </a:r>
                    </a:p>
                  </a:txBody>
                  <a:tcPr/>
                </a:tc>
                <a:tc>
                  <a:txBody>
                    <a:bodyPr/>
                    <a:lstStyle/>
                    <a:p>
                      <a:pPr algn="ctr"/>
                      <a:r>
                        <a:rPr lang="en-US" sz="3200" dirty="0"/>
                        <a:t>-$52</a:t>
                      </a:r>
                    </a:p>
                  </a:txBody>
                  <a:tcPr/>
                </a:tc>
                <a:tc>
                  <a:txBody>
                    <a:bodyPr/>
                    <a:lstStyle/>
                    <a:p>
                      <a:pPr algn="ctr"/>
                      <a:r>
                        <a:rPr lang="en-US" sz="3200" dirty="0"/>
                        <a:t>$46</a:t>
                      </a:r>
                    </a:p>
                  </a:txBody>
                  <a:tcPr/>
                </a:tc>
                <a:tc>
                  <a:txBody>
                    <a:bodyPr/>
                    <a:lstStyle/>
                    <a:p>
                      <a:pPr algn="ctr"/>
                      <a:r>
                        <a:rPr lang="en-US" sz="3200" dirty="0"/>
                        <a:t>$95</a:t>
                      </a:r>
                    </a:p>
                  </a:txBody>
                  <a:tcPr/>
                </a:tc>
                <a:tc>
                  <a:txBody>
                    <a:bodyPr/>
                    <a:lstStyle/>
                    <a:p>
                      <a:pPr algn="ctr"/>
                      <a:r>
                        <a:rPr lang="en-US" sz="3200" dirty="0"/>
                        <a:t>$95</a:t>
                      </a:r>
                    </a:p>
                  </a:txBody>
                  <a:tcPr/>
                </a:tc>
                <a:tc>
                  <a:txBody>
                    <a:bodyPr/>
                    <a:lstStyle/>
                    <a:p>
                      <a:pPr algn="ctr"/>
                      <a:endParaRPr lang="en-US" sz="3600" dirty="0"/>
                    </a:p>
                  </a:txBody>
                  <a:tcPr>
                    <a:solidFill>
                      <a:srgbClr val="92D050"/>
                    </a:solidFill>
                  </a:tcPr>
                </a:tc>
                <a:extLst>
                  <a:ext uri="{0D108BD9-81ED-4DB2-BD59-A6C34878D82A}">
                    <a16:rowId xmlns:a16="http://schemas.microsoft.com/office/drawing/2014/main" val="639184070"/>
                  </a:ext>
                </a:extLst>
              </a:tr>
              <a:tr h="670120">
                <a:tc>
                  <a:txBody>
                    <a:bodyPr/>
                    <a:lstStyle/>
                    <a:p>
                      <a:pPr algn="ctr"/>
                      <a:r>
                        <a:rPr lang="en-US" sz="2000" dirty="0"/>
                        <a:t>Buy 750 pounds</a:t>
                      </a:r>
                    </a:p>
                  </a:txBody>
                  <a:tcPr/>
                </a:tc>
                <a:tc>
                  <a:txBody>
                    <a:bodyPr/>
                    <a:lstStyle/>
                    <a:p>
                      <a:pPr algn="ctr"/>
                      <a:r>
                        <a:rPr lang="en-US" sz="3200" dirty="0"/>
                        <a:t>-$127</a:t>
                      </a:r>
                    </a:p>
                  </a:txBody>
                  <a:tcPr/>
                </a:tc>
                <a:tc>
                  <a:txBody>
                    <a:bodyPr/>
                    <a:lstStyle/>
                    <a:p>
                      <a:pPr algn="ctr"/>
                      <a:r>
                        <a:rPr lang="en-US" sz="3200" dirty="0"/>
                        <a:t>-$29</a:t>
                      </a:r>
                    </a:p>
                  </a:txBody>
                  <a:tcPr/>
                </a:tc>
                <a:tc>
                  <a:txBody>
                    <a:bodyPr/>
                    <a:lstStyle/>
                    <a:p>
                      <a:pPr algn="ctr"/>
                      <a:r>
                        <a:rPr lang="en-US" sz="3200" dirty="0"/>
                        <a:t>$69</a:t>
                      </a:r>
                    </a:p>
                  </a:txBody>
                  <a:tcPr/>
                </a:tc>
                <a:tc>
                  <a:txBody>
                    <a:bodyPr/>
                    <a:lstStyle/>
                    <a:p>
                      <a:pPr algn="ctr"/>
                      <a:r>
                        <a:rPr lang="en-US" sz="3200" dirty="0"/>
                        <a:t>$142.50</a:t>
                      </a:r>
                    </a:p>
                  </a:txBody>
                  <a:tcPr/>
                </a:tc>
                <a:tc>
                  <a:txBody>
                    <a:bodyPr/>
                    <a:lstStyle/>
                    <a:p>
                      <a:pPr algn="ctr"/>
                      <a:endParaRPr lang="en-US" sz="3600" dirty="0"/>
                    </a:p>
                  </a:txBody>
                  <a:tcPr>
                    <a:solidFill>
                      <a:srgbClr val="92D050"/>
                    </a:solidFill>
                  </a:tcPr>
                </a:tc>
                <a:extLst>
                  <a:ext uri="{0D108BD9-81ED-4DB2-BD59-A6C34878D82A}">
                    <a16:rowId xmlns:a16="http://schemas.microsoft.com/office/drawing/2014/main" val="4162031025"/>
                  </a:ext>
                </a:extLst>
              </a:tr>
            </a:tbl>
          </a:graphicData>
        </a:graphic>
      </p:graphicFrame>
    </p:spTree>
    <p:extLst>
      <p:ext uri="{BB962C8B-B14F-4D97-AF65-F5344CB8AC3E}">
        <p14:creationId xmlns:p14="http://schemas.microsoft.com/office/powerpoint/2010/main" val="146559366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sp>
        <p:nvSpPr>
          <p:cNvPr id="5" name="TextBox 4">
            <a:extLst>
              <a:ext uri="{FF2B5EF4-FFF2-40B4-BE49-F238E27FC236}">
                <a16:creationId xmlns:a16="http://schemas.microsoft.com/office/drawing/2014/main" id="{1E41617E-7837-264F-BA5B-3290538CAAC7}"/>
              </a:ext>
            </a:extLst>
          </p:cNvPr>
          <p:cNvSpPr txBox="1"/>
          <p:nvPr/>
        </p:nvSpPr>
        <p:spPr>
          <a:xfrm>
            <a:off x="458634" y="361255"/>
            <a:ext cx="10649967" cy="646331"/>
          </a:xfrm>
          <a:prstGeom prst="rect">
            <a:avLst/>
          </a:prstGeom>
          <a:noFill/>
        </p:spPr>
        <p:txBody>
          <a:bodyPr wrap="square" rtlCol="0">
            <a:spAutoFit/>
          </a:bodyPr>
          <a:lstStyle/>
          <a:p>
            <a:r>
              <a:rPr lang="en-US" sz="3600" b="1" dirty="0">
                <a:solidFill>
                  <a:srgbClr val="00397A"/>
                </a:solidFill>
                <a:latin typeface="Rockwell Extra Bold" charset="0"/>
                <a:ea typeface="Rockwell Extra Bold" charset="0"/>
                <a:cs typeface="Rockwell Extra Bold" charset="0"/>
              </a:rPr>
              <a:t>Demand Probabilities</a:t>
            </a:r>
          </a:p>
        </p:txBody>
      </p:sp>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
        <p:nvSpPr>
          <p:cNvPr id="2" name="TextBox 1">
            <a:extLst>
              <a:ext uri="{FF2B5EF4-FFF2-40B4-BE49-F238E27FC236}">
                <a16:creationId xmlns:a16="http://schemas.microsoft.com/office/drawing/2014/main" id="{851BFFE6-B328-4704-BE29-A8138893A84B}"/>
              </a:ext>
            </a:extLst>
          </p:cNvPr>
          <p:cNvSpPr txBox="1"/>
          <p:nvPr/>
        </p:nvSpPr>
        <p:spPr>
          <a:xfrm>
            <a:off x="5672831" y="1946648"/>
            <a:ext cx="3249227" cy="369332"/>
          </a:xfrm>
          <a:prstGeom prst="rect">
            <a:avLst/>
          </a:prstGeom>
          <a:noFill/>
        </p:spPr>
        <p:txBody>
          <a:bodyPr wrap="square" rtlCol="0">
            <a:spAutoFit/>
          </a:bodyPr>
          <a:lstStyle/>
          <a:p>
            <a:r>
              <a:rPr lang="en-US" dirty="0"/>
              <a:t> </a:t>
            </a:r>
          </a:p>
        </p:txBody>
      </p:sp>
      <p:sp>
        <p:nvSpPr>
          <p:cNvPr id="3" name="Rectangle 2">
            <a:extLst>
              <a:ext uri="{FF2B5EF4-FFF2-40B4-BE49-F238E27FC236}">
                <a16:creationId xmlns:a16="http://schemas.microsoft.com/office/drawing/2014/main" id="{45B02091-A8DF-4CC8-A501-CEEE47088EEA}"/>
              </a:ext>
            </a:extLst>
          </p:cNvPr>
          <p:cNvSpPr/>
          <p:nvPr/>
        </p:nvSpPr>
        <p:spPr>
          <a:xfrm>
            <a:off x="564209" y="1210140"/>
            <a:ext cx="9645111" cy="3785652"/>
          </a:xfrm>
          <a:prstGeom prst="rect">
            <a:avLst/>
          </a:prstGeom>
        </p:spPr>
        <p:txBody>
          <a:bodyPr wrap="square">
            <a:spAutoFit/>
          </a:bodyPr>
          <a:lstStyle/>
          <a:p>
            <a:r>
              <a:rPr lang="en-US" sz="3200" b="1" dirty="0">
                <a:solidFill>
                  <a:schemeClr val="tx2"/>
                </a:solidFill>
                <a:latin typeface="Avenir Book" panose="02000503020000020003" pitchFamily="2" charset="0"/>
              </a:rPr>
              <a:t>What are the likelihoods that demand will be 200, 400, 600 or 800?</a:t>
            </a:r>
          </a:p>
          <a:p>
            <a:pPr marL="342900" indent="-342900">
              <a:buFont typeface="Arial" panose="020B0604020202020204" pitchFamily="34" charset="0"/>
              <a:buChar char="•"/>
            </a:pPr>
            <a:r>
              <a:rPr lang="en-US" sz="3200" b="1" dirty="0">
                <a:solidFill>
                  <a:schemeClr val="tx2"/>
                </a:solidFill>
                <a:latin typeface="Avenir Book" panose="02000503020000020003" pitchFamily="2" charset="0"/>
              </a:rPr>
              <a:t>Since there are four possibilities, we could assume that they are equally likely, each with a ¼ = 25% probability.</a:t>
            </a:r>
          </a:p>
          <a:p>
            <a:pPr marL="342900" indent="-342900">
              <a:buFont typeface="Arial" panose="020B0604020202020204" pitchFamily="34" charset="0"/>
              <a:buChar char="•"/>
            </a:pPr>
            <a:r>
              <a:rPr lang="en-US" sz="3200" b="1" dirty="0">
                <a:solidFill>
                  <a:schemeClr val="tx2"/>
                </a:solidFill>
                <a:latin typeface="Avenir Book" panose="02000503020000020003" pitchFamily="2" charset="0"/>
              </a:rPr>
              <a:t>But we have better data than that.  Historically:</a:t>
            </a:r>
          </a:p>
          <a:p>
            <a:pPr marL="342900" indent="-342900">
              <a:buFont typeface="Arial" panose="020B0604020202020204" pitchFamily="34" charset="0"/>
              <a:buChar char="•"/>
            </a:pPr>
            <a:endParaRPr lang="en-US" sz="2400" b="1" dirty="0">
              <a:solidFill>
                <a:schemeClr val="tx2"/>
              </a:solidFill>
              <a:latin typeface="Avenir Book" panose="02000503020000020003" pitchFamily="2" charset="0"/>
            </a:endParaRPr>
          </a:p>
          <a:p>
            <a:endParaRPr lang="en-US" sz="2400" b="1" dirty="0">
              <a:solidFill>
                <a:schemeClr val="tx2"/>
              </a:solidFill>
              <a:latin typeface="Avenir Book" panose="02000503020000020003" pitchFamily="2" charset="0"/>
            </a:endParaRPr>
          </a:p>
        </p:txBody>
      </p:sp>
    </p:spTree>
    <p:extLst>
      <p:ext uri="{BB962C8B-B14F-4D97-AF65-F5344CB8AC3E}">
        <p14:creationId xmlns:p14="http://schemas.microsoft.com/office/powerpoint/2010/main" val="249757479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sp>
        <p:nvSpPr>
          <p:cNvPr id="5" name="TextBox 4">
            <a:extLst>
              <a:ext uri="{FF2B5EF4-FFF2-40B4-BE49-F238E27FC236}">
                <a16:creationId xmlns:a16="http://schemas.microsoft.com/office/drawing/2014/main" id="{1E41617E-7837-264F-BA5B-3290538CAAC7}"/>
              </a:ext>
            </a:extLst>
          </p:cNvPr>
          <p:cNvSpPr txBox="1"/>
          <p:nvPr/>
        </p:nvSpPr>
        <p:spPr>
          <a:xfrm>
            <a:off x="458634" y="361255"/>
            <a:ext cx="10649967" cy="646331"/>
          </a:xfrm>
          <a:prstGeom prst="rect">
            <a:avLst/>
          </a:prstGeom>
          <a:noFill/>
        </p:spPr>
        <p:txBody>
          <a:bodyPr wrap="square" rtlCol="0">
            <a:spAutoFit/>
          </a:bodyPr>
          <a:lstStyle/>
          <a:p>
            <a:r>
              <a:rPr lang="en-US" sz="3600" b="1" dirty="0">
                <a:solidFill>
                  <a:srgbClr val="00397A"/>
                </a:solidFill>
                <a:latin typeface="Rockwell Extra Bold" charset="0"/>
                <a:ea typeface="Rockwell Extra Bold" charset="0"/>
                <a:cs typeface="Rockwell Extra Bold" charset="0"/>
              </a:rPr>
              <a:t>Demand Probabilities</a:t>
            </a:r>
          </a:p>
        </p:txBody>
      </p:sp>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
        <p:nvSpPr>
          <p:cNvPr id="2" name="TextBox 1">
            <a:extLst>
              <a:ext uri="{FF2B5EF4-FFF2-40B4-BE49-F238E27FC236}">
                <a16:creationId xmlns:a16="http://schemas.microsoft.com/office/drawing/2014/main" id="{851BFFE6-B328-4704-BE29-A8138893A84B}"/>
              </a:ext>
            </a:extLst>
          </p:cNvPr>
          <p:cNvSpPr txBox="1"/>
          <p:nvPr/>
        </p:nvSpPr>
        <p:spPr>
          <a:xfrm>
            <a:off x="5672831" y="1946648"/>
            <a:ext cx="3249227" cy="369332"/>
          </a:xfrm>
          <a:prstGeom prst="rect">
            <a:avLst/>
          </a:prstGeom>
          <a:noFill/>
        </p:spPr>
        <p:txBody>
          <a:bodyPr wrap="square" rtlCol="0">
            <a:spAutoFit/>
          </a:bodyPr>
          <a:lstStyle/>
          <a:p>
            <a:r>
              <a:rPr lang="en-US" dirty="0"/>
              <a:t> </a:t>
            </a:r>
          </a:p>
        </p:txBody>
      </p:sp>
      <p:graphicFrame>
        <p:nvGraphicFramePr>
          <p:cNvPr id="4" name="Table 5">
            <a:extLst>
              <a:ext uri="{FF2B5EF4-FFF2-40B4-BE49-F238E27FC236}">
                <a16:creationId xmlns:a16="http://schemas.microsoft.com/office/drawing/2014/main" id="{4B4DBD80-0F7C-4E1F-9259-7B9750A560B7}"/>
              </a:ext>
            </a:extLst>
          </p:cNvPr>
          <p:cNvGraphicFramePr>
            <a:graphicFrameLocks noGrp="1"/>
          </p:cNvGraphicFramePr>
          <p:nvPr>
            <p:extLst>
              <p:ext uri="{D42A27DB-BD31-4B8C-83A1-F6EECF244321}">
                <p14:modId xmlns:p14="http://schemas.microsoft.com/office/powerpoint/2010/main" val="1406164526"/>
              </p:ext>
            </p:extLst>
          </p:nvPr>
        </p:nvGraphicFramePr>
        <p:xfrm>
          <a:off x="673716" y="1456512"/>
          <a:ext cx="4999116" cy="2804770"/>
        </p:xfrm>
        <a:graphic>
          <a:graphicData uri="http://schemas.openxmlformats.org/drawingml/2006/table">
            <a:tbl>
              <a:tblPr firstRow="1" bandRow="1">
                <a:tableStyleId>{21E4AEA4-8DFA-4A89-87EB-49C32662AFE0}</a:tableStyleId>
              </a:tblPr>
              <a:tblGrid>
                <a:gridCol w="2499558">
                  <a:extLst>
                    <a:ext uri="{9D8B030D-6E8A-4147-A177-3AD203B41FA5}">
                      <a16:colId xmlns:a16="http://schemas.microsoft.com/office/drawing/2014/main" val="614574998"/>
                    </a:ext>
                  </a:extLst>
                </a:gridCol>
                <a:gridCol w="2499558">
                  <a:extLst>
                    <a:ext uri="{9D8B030D-6E8A-4147-A177-3AD203B41FA5}">
                      <a16:colId xmlns:a16="http://schemas.microsoft.com/office/drawing/2014/main" val="2704772784"/>
                    </a:ext>
                  </a:extLst>
                </a:gridCol>
              </a:tblGrid>
              <a:tr h="560954">
                <a:tc>
                  <a:txBody>
                    <a:bodyPr/>
                    <a:lstStyle/>
                    <a:p>
                      <a:pPr algn="ctr"/>
                      <a:r>
                        <a:rPr lang="en-US" dirty="0"/>
                        <a:t>Demand</a:t>
                      </a:r>
                    </a:p>
                  </a:txBody>
                  <a:tcPr anchor="ctr"/>
                </a:tc>
                <a:tc>
                  <a:txBody>
                    <a:bodyPr/>
                    <a:lstStyle/>
                    <a:p>
                      <a:pPr algn="ctr"/>
                      <a:r>
                        <a:rPr lang="en-US" dirty="0"/>
                        <a:t>Frequency</a:t>
                      </a:r>
                    </a:p>
                  </a:txBody>
                  <a:tcPr anchor="ctr"/>
                </a:tc>
                <a:extLst>
                  <a:ext uri="{0D108BD9-81ED-4DB2-BD59-A6C34878D82A}">
                    <a16:rowId xmlns:a16="http://schemas.microsoft.com/office/drawing/2014/main" val="2989270165"/>
                  </a:ext>
                </a:extLst>
              </a:tr>
              <a:tr h="560954">
                <a:tc>
                  <a:txBody>
                    <a:bodyPr/>
                    <a:lstStyle/>
                    <a:p>
                      <a:pPr algn="ctr"/>
                      <a:r>
                        <a:rPr lang="en-US" dirty="0"/>
                        <a:t>200</a:t>
                      </a:r>
                    </a:p>
                  </a:txBody>
                  <a:tcPr anchor="ctr"/>
                </a:tc>
                <a:tc>
                  <a:txBody>
                    <a:bodyPr/>
                    <a:lstStyle/>
                    <a:p>
                      <a:pPr algn="ctr"/>
                      <a:r>
                        <a:rPr lang="en-US" dirty="0"/>
                        <a:t>1</a:t>
                      </a:r>
                    </a:p>
                  </a:txBody>
                  <a:tcPr anchor="ctr"/>
                </a:tc>
                <a:extLst>
                  <a:ext uri="{0D108BD9-81ED-4DB2-BD59-A6C34878D82A}">
                    <a16:rowId xmlns:a16="http://schemas.microsoft.com/office/drawing/2014/main" val="3323242067"/>
                  </a:ext>
                </a:extLst>
              </a:tr>
              <a:tr h="560954">
                <a:tc>
                  <a:txBody>
                    <a:bodyPr/>
                    <a:lstStyle/>
                    <a:p>
                      <a:pPr algn="ctr"/>
                      <a:r>
                        <a:rPr lang="en-US" dirty="0"/>
                        <a:t>400</a:t>
                      </a:r>
                    </a:p>
                  </a:txBody>
                  <a:tcPr anchor="ctr"/>
                </a:tc>
                <a:tc>
                  <a:txBody>
                    <a:bodyPr/>
                    <a:lstStyle/>
                    <a:p>
                      <a:pPr algn="ctr"/>
                      <a:r>
                        <a:rPr lang="en-US" dirty="0"/>
                        <a:t>2</a:t>
                      </a:r>
                    </a:p>
                  </a:txBody>
                  <a:tcPr anchor="ctr"/>
                </a:tc>
                <a:extLst>
                  <a:ext uri="{0D108BD9-81ED-4DB2-BD59-A6C34878D82A}">
                    <a16:rowId xmlns:a16="http://schemas.microsoft.com/office/drawing/2014/main" val="135179662"/>
                  </a:ext>
                </a:extLst>
              </a:tr>
              <a:tr h="560954">
                <a:tc>
                  <a:txBody>
                    <a:bodyPr/>
                    <a:lstStyle/>
                    <a:p>
                      <a:pPr algn="ctr"/>
                      <a:r>
                        <a:rPr lang="en-US" dirty="0"/>
                        <a:t>600</a:t>
                      </a:r>
                    </a:p>
                  </a:txBody>
                  <a:tcPr anchor="ctr"/>
                </a:tc>
                <a:tc>
                  <a:txBody>
                    <a:bodyPr/>
                    <a:lstStyle/>
                    <a:p>
                      <a:pPr algn="ctr"/>
                      <a:r>
                        <a:rPr lang="en-US" dirty="0"/>
                        <a:t>3</a:t>
                      </a:r>
                    </a:p>
                  </a:txBody>
                  <a:tcPr anchor="ctr"/>
                </a:tc>
                <a:extLst>
                  <a:ext uri="{0D108BD9-81ED-4DB2-BD59-A6C34878D82A}">
                    <a16:rowId xmlns:a16="http://schemas.microsoft.com/office/drawing/2014/main" val="3786377674"/>
                  </a:ext>
                </a:extLst>
              </a:tr>
              <a:tr h="560954">
                <a:tc>
                  <a:txBody>
                    <a:bodyPr/>
                    <a:lstStyle/>
                    <a:p>
                      <a:pPr algn="ctr"/>
                      <a:r>
                        <a:rPr lang="en-US" dirty="0"/>
                        <a:t>800</a:t>
                      </a:r>
                    </a:p>
                  </a:txBody>
                  <a:tcPr anchor="ctr"/>
                </a:tc>
                <a:tc>
                  <a:txBody>
                    <a:bodyPr/>
                    <a:lstStyle/>
                    <a:p>
                      <a:pPr algn="ctr"/>
                      <a:r>
                        <a:rPr lang="en-US" dirty="0"/>
                        <a:t>2</a:t>
                      </a:r>
                    </a:p>
                  </a:txBody>
                  <a:tcPr anchor="ctr"/>
                </a:tc>
                <a:extLst>
                  <a:ext uri="{0D108BD9-81ED-4DB2-BD59-A6C34878D82A}">
                    <a16:rowId xmlns:a16="http://schemas.microsoft.com/office/drawing/2014/main" val="1689560304"/>
                  </a:ext>
                </a:extLst>
              </a:tr>
            </a:tbl>
          </a:graphicData>
        </a:graphic>
      </p:graphicFrame>
      <p:sp>
        <p:nvSpPr>
          <p:cNvPr id="9" name="Arrow: Right 8">
            <a:extLst>
              <a:ext uri="{FF2B5EF4-FFF2-40B4-BE49-F238E27FC236}">
                <a16:creationId xmlns:a16="http://schemas.microsoft.com/office/drawing/2014/main" id="{CF53EA8C-8182-45A3-B32A-077DF84E22F1}"/>
              </a:ext>
            </a:extLst>
          </p:cNvPr>
          <p:cNvSpPr/>
          <p:nvPr/>
        </p:nvSpPr>
        <p:spPr>
          <a:xfrm>
            <a:off x="6374167" y="2672179"/>
            <a:ext cx="1260629" cy="5828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10">
            <a:extLst>
              <a:ext uri="{FF2B5EF4-FFF2-40B4-BE49-F238E27FC236}">
                <a16:creationId xmlns:a16="http://schemas.microsoft.com/office/drawing/2014/main" id="{58F12CA2-9ADC-4B1B-8577-EE478639BDC0}"/>
              </a:ext>
            </a:extLst>
          </p:cNvPr>
          <p:cNvGraphicFramePr>
            <a:graphicFrameLocks noGrp="1"/>
          </p:cNvGraphicFramePr>
          <p:nvPr>
            <p:extLst>
              <p:ext uri="{D42A27DB-BD31-4B8C-83A1-F6EECF244321}">
                <p14:modId xmlns:p14="http://schemas.microsoft.com/office/powerpoint/2010/main" val="4093641066"/>
              </p:ext>
            </p:extLst>
          </p:nvPr>
        </p:nvGraphicFramePr>
        <p:xfrm>
          <a:off x="8421948" y="1456512"/>
          <a:ext cx="2402889" cy="2804770"/>
        </p:xfrm>
        <a:graphic>
          <a:graphicData uri="http://schemas.openxmlformats.org/drawingml/2006/table">
            <a:tbl>
              <a:tblPr firstRow="1" bandRow="1">
                <a:tableStyleId>{21E4AEA4-8DFA-4A89-87EB-49C32662AFE0}</a:tableStyleId>
              </a:tblPr>
              <a:tblGrid>
                <a:gridCol w="2402889">
                  <a:extLst>
                    <a:ext uri="{9D8B030D-6E8A-4147-A177-3AD203B41FA5}">
                      <a16:colId xmlns:a16="http://schemas.microsoft.com/office/drawing/2014/main" val="3497634663"/>
                    </a:ext>
                  </a:extLst>
                </a:gridCol>
              </a:tblGrid>
              <a:tr h="560954">
                <a:tc>
                  <a:txBody>
                    <a:bodyPr/>
                    <a:lstStyle/>
                    <a:p>
                      <a:pPr algn="ctr"/>
                      <a:r>
                        <a:rPr lang="en-US" dirty="0"/>
                        <a:t>Probability</a:t>
                      </a:r>
                    </a:p>
                  </a:txBody>
                  <a:tcPr anchor="ctr"/>
                </a:tc>
                <a:extLst>
                  <a:ext uri="{0D108BD9-81ED-4DB2-BD59-A6C34878D82A}">
                    <a16:rowId xmlns:a16="http://schemas.microsoft.com/office/drawing/2014/main" val="758865932"/>
                  </a:ext>
                </a:extLst>
              </a:tr>
              <a:tr h="560954">
                <a:tc>
                  <a:txBody>
                    <a:bodyPr/>
                    <a:lstStyle/>
                    <a:p>
                      <a:pPr algn="ctr"/>
                      <a:r>
                        <a:rPr lang="en-US" dirty="0"/>
                        <a:t>1/8 = 12.5%</a:t>
                      </a:r>
                    </a:p>
                  </a:txBody>
                  <a:tcPr anchor="ctr"/>
                </a:tc>
                <a:extLst>
                  <a:ext uri="{0D108BD9-81ED-4DB2-BD59-A6C34878D82A}">
                    <a16:rowId xmlns:a16="http://schemas.microsoft.com/office/drawing/2014/main" val="2140736908"/>
                  </a:ext>
                </a:extLst>
              </a:tr>
              <a:tr h="560954">
                <a:tc>
                  <a:txBody>
                    <a:bodyPr/>
                    <a:lstStyle/>
                    <a:p>
                      <a:pPr algn="ctr"/>
                      <a:r>
                        <a:rPr lang="en-US" dirty="0"/>
                        <a:t>2/8 = 25%</a:t>
                      </a:r>
                    </a:p>
                  </a:txBody>
                  <a:tcPr anchor="ctr"/>
                </a:tc>
                <a:extLst>
                  <a:ext uri="{0D108BD9-81ED-4DB2-BD59-A6C34878D82A}">
                    <a16:rowId xmlns:a16="http://schemas.microsoft.com/office/drawing/2014/main" val="459493702"/>
                  </a:ext>
                </a:extLst>
              </a:tr>
              <a:tr h="560954">
                <a:tc>
                  <a:txBody>
                    <a:bodyPr/>
                    <a:lstStyle/>
                    <a:p>
                      <a:pPr algn="ctr"/>
                      <a:r>
                        <a:rPr lang="en-US" dirty="0"/>
                        <a:t>3/8 =37.5%</a:t>
                      </a:r>
                    </a:p>
                  </a:txBody>
                  <a:tcPr anchor="ctr"/>
                </a:tc>
                <a:extLst>
                  <a:ext uri="{0D108BD9-81ED-4DB2-BD59-A6C34878D82A}">
                    <a16:rowId xmlns:a16="http://schemas.microsoft.com/office/drawing/2014/main" val="1505639695"/>
                  </a:ext>
                </a:extLst>
              </a:tr>
              <a:tr h="560954">
                <a:tc>
                  <a:txBody>
                    <a:bodyPr/>
                    <a:lstStyle/>
                    <a:p>
                      <a:pPr algn="ctr"/>
                      <a:r>
                        <a:rPr lang="en-US" dirty="0"/>
                        <a:t>2/8 = 25%</a:t>
                      </a:r>
                    </a:p>
                  </a:txBody>
                  <a:tcPr anchor="ctr"/>
                </a:tc>
                <a:extLst>
                  <a:ext uri="{0D108BD9-81ED-4DB2-BD59-A6C34878D82A}">
                    <a16:rowId xmlns:a16="http://schemas.microsoft.com/office/drawing/2014/main" val="522909962"/>
                  </a:ext>
                </a:extLst>
              </a:tr>
            </a:tbl>
          </a:graphicData>
        </a:graphic>
      </p:graphicFrame>
    </p:spTree>
    <p:extLst>
      <p:ext uri="{BB962C8B-B14F-4D97-AF65-F5344CB8AC3E}">
        <p14:creationId xmlns:p14="http://schemas.microsoft.com/office/powerpoint/2010/main" val="3723622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A close up of a logo&#10;&#10;Description generated with very high confidence">
            <a:extLst>
              <a:ext uri="{FF2B5EF4-FFF2-40B4-BE49-F238E27FC236}">
                <a16:creationId xmlns:a16="http://schemas.microsoft.com/office/drawing/2014/main" id="{45471BA0-4300-446D-8CF1-6AD2445B3631}"/>
              </a:ext>
            </a:extLst>
          </p:cNvPr>
          <p:cNvPicPr>
            <a:picLocks noChangeAspect="1"/>
          </p:cNvPicPr>
          <p:nvPr/>
        </p:nvPicPr>
        <p:blipFill rotWithShape="1">
          <a:blip r:embed="rId3"/>
          <a:srcRect r="-29" b="21763"/>
          <a:stretch/>
        </p:blipFill>
        <p:spPr>
          <a:xfrm>
            <a:off x="-266219" y="893503"/>
            <a:ext cx="12458219" cy="5961470"/>
          </a:xfrm>
          <a:prstGeom prst="rect">
            <a:avLst/>
          </a:prstGeom>
        </p:spPr>
      </p:pic>
      <p:sp>
        <p:nvSpPr>
          <p:cNvPr id="2" name="TextBox 1">
            <a:extLst>
              <a:ext uri="{FF2B5EF4-FFF2-40B4-BE49-F238E27FC236}">
                <a16:creationId xmlns:a16="http://schemas.microsoft.com/office/drawing/2014/main" id="{09359605-D4A1-4CCF-9C88-B4AC23AFF29D}"/>
              </a:ext>
            </a:extLst>
          </p:cNvPr>
          <p:cNvSpPr txBox="1"/>
          <p:nvPr/>
        </p:nvSpPr>
        <p:spPr>
          <a:xfrm>
            <a:off x="265413" y="255967"/>
            <a:ext cx="109026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en-US" sz="2400" dirty="0">
                <a:solidFill>
                  <a:srgbClr val="848C49"/>
                </a:solidFill>
                <a:latin typeface="Rockwell Extra Bold"/>
              </a:rPr>
              <a:t>Decision Table with Probabilities.  What is Expected Value?</a:t>
            </a:r>
            <a:endParaRPr lang="en-US" sz="2400" dirty="0">
              <a:solidFill>
                <a:srgbClr val="848C49"/>
              </a:solidFill>
              <a:cs typeface="Calibri"/>
            </a:endParaRPr>
          </a:p>
        </p:txBody>
      </p:sp>
      <p:graphicFrame>
        <p:nvGraphicFramePr>
          <p:cNvPr id="3" name="Table 3">
            <a:extLst>
              <a:ext uri="{FF2B5EF4-FFF2-40B4-BE49-F238E27FC236}">
                <a16:creationId xmlns:a16="http://schemas.microsoft.com/office/drawing/2014/main" id="{028FDC99-3806-4AA8-859D-8C2856655FA1}"/>
              </a:ext>
            </a:extLst>
          </p:cNvPr>
          <p:cNvGraphicFramePr>
            <a:graphicFrameLocks noGrp="1"/>
          </p:cNvGraphicFramePr>
          <p:nvPr>
            <p:extLst>
              <p:ext uri="{D42A27DB-BD31-4B8C-83A1-F6EECF244321}">
                <p14:modId xmlns:p14="http://schemas.microsoft.com/office/powerpoint/2010/main" val="2438412410"/>
              </p:ext>
            </p:extLst>
          </p:nvPr>
        </p:nvGraphicFramePr>
        <p:xfrm>
          <a:off x="1346007" y="2780114"/>
          <a:ext cx="9233766" cy="3413320"/>
        </p:xfrm>
        <a:graphic>
          <a:graphicData uri="http://schemas.openxmlformats.org/drawingml/2006/table">
            <a:tbl>
              <a:tblPr firstRow="1" bandRow="1">
                <a:tableStyleId>{5C22544A-7EE6-4342-B048-85BDC9FD1C3A}</a:tableStyleId>
              </a:tblPr>
              <a:tblGrid>
                <a:gridCol w="1538961">
                  <a:extLst>
                    <a:ext uri="{9D8B030D-6E8A-4147-A177-3AD203B41FA5}">
                      <a16:colId xmlns:a16="http://schemas.microsoft.com/office/drawing/2014/main" val="2249089557"/>
                    </a:ext>
                  </a:extLst>
                </a:gridCol>
                <a:gridCol w="1571622">
                  <a:extLst>
                    <a:ext uri="{9D8B030D-6E8A-4147-A177-3AD203B41FA5}">
                      <a16:colId xmlns:a16="http://schemas.microsoft.com/office/drawing/2014/main" val="3811867902"/>
                    </a:ext>
                  </a:extLst>
                </a:gridCol>
                <a:gridCol w="1571348">
                  <a:extLst>
                    <a:ext uri="{9D8B030D-6E8A-4147-A177-3AD203B41FA5}">
                      <a16:colId xmlns:a16="http://schemas.microsoft.com/office/drawing/2014/main" val="903111523"/>
                    </a:ext>
                  </a:extLst>
                </a:gridCol>
                <a:gridCol w="1624613">
                  <a:extLst>
                    <a:ext uri="{9D8B030D-6E8A-4147-A177-3AD203B41FA5}">
                      <a16:colId xmlns:a16="http://schemas.microsoft.com/office/drawing/2014/main" val="875361186"/>
                    </a:ext>
                  </a:extLst>
                </a:gridCol>
                <a:gridCol w="1589103">
                  <a:extLst>
                    <a:ext uri="{9D8B030D-6E8A-4147-A177-3AD203B41FA5}">
                      <a16:colId xmlns:a16="http://schemas.microsoft.com/office/drawing/2014/main" val="1538578343"/>
                    </a:ext>
                  </a:extLst>
                </a:gridCol>
                <a:gridCol w="1338119">
                  <a:extLst>
                    <a:ext uri="{9D8B030D-6E8A-4147-A177-3AD203B41FA5}">
                      <a16:colId xmlns:a16="http://schemas.microsoft.com/office/drawing/2014/main" val="3839354978"/>
                    </a:ext>
                  </a:extLst>
                </a:gridCol>
              </a:tblGrid>
              <a:tr h="0">
                <a:tc>
                  <a:txBody>
                    <a:bodyPr/>
                    <a:lstStyle/>
                    <a:p>
                      <a:pPr algn="ctr"/>
                      <a:r>
                        <a:rPr lang="en-US" dirty="0"/>
                        <a:t>Probabilities </a:t>
                      </a:r>
                      <a:r>
                        <a:rPr lang="en-US" dirty="0">
                          <a:sym typeface="Wingdings" panose="05000000000000000000" pitchFamily="2" charset="2"/>
                        </a:rPr>
                        <a:t></a:t>
                      </a:r>
                      <a:endParaRPr lang="en-US" dirty="0"/>
                    </a:p>
                  </a:txBody>
                  <a:tcPr/>
                </a:tc>
                <a:tc>
                  <a:txBody>
                    <a:bodyPr/>
                    <a:lstStyle/>
                    <a:p>
                      <a:pPr algn="ctr"/>
                      <a:r>
                        <a:rPr lang="en-US" dirty="0">
                          <a:solidFill>
                            <a:schemeClr val="tx1"/>
                          </a:solidFill>
                          <a:highlight>
                            <a:srgbClr val="FEFFFE"/>
                          </a:highlight>
                        </a:rPr>
                        <a:t>12.5%</a:t>
                      </a:r>
                    </a:p>
                  </a:txBody>
                  <a:tcPr anchor="ctr">
                    <a:solidFill>
                      <a:srgbClr val="92D050"/>
                    </a:solidFill>
                  </a:tcPr>
                </a:tc>
                <a:tc>
                  <a:txBody>
                    <a:bodyPr/>
                    <a:lstStyle/>
                    <a:p>
                      <a:pPr algn="ctr"/>
                      <a:r>
                        <a:rPr lang="en-US" dirty="0">
                          <a:solidFill>
                            <a:schemeClr val="tx1"/>
                          </a:solidFill>
                          <a:highlight>
                            <a:srgbClr val="FEFFFE"/>
                          </a:highlight>
                        </a:rPr>
                        <a:t>25%</a:t>
                      </a:r>
                    </a:p>
                  </a:txBody>
                  <a:tcPr anchor="ctr">
                    <a:solidFill>
                      <a:srgbClr val="92D050"/>
                    </a:solidFill>
                  </a:tcPr>
                </a:tc>
                <a:tc>
                  <a:txBody>
                    <a:bodyPr/>
                    <a:lstStyle/>
                    <a:p>
                      <a:pPr algn="ctr"/>
                      <a:r>
                        <a:rPr lang="en-US" dirty="0">
                          <a:solidFill>
                            <a:schemeClr val="tx1"/>
                          </a:solidFill>
                          <a:highlight>
                            <a:srgbClr val="FEFFFE"/>
                          </a:highlight>
                        </a:rPr>
                        <a:t>37.5%</a:t>
                      </a:r>
                    </a:p>
                  </a:txBody>
                  <a:tcPr anchor="ctr">
                    <a:solidFill>
                      <a:srgbClr val="92D050"/>
                    </a:solidFill>
                  </a:tcPr>
                </a:tc>
                <a:tc>
                  <a:txBody>
                    <a:bodyPr/>
                    <a:lstStyle/>
                    <a:p>
                      <a:pPr algn="ctr"/>
                      <a:r>
                        <a:rPr lang="en-US" dirty="0">
                          <a:solidFill>
                            <a:schemeClr val="tx1"/>
                          </a:solidFill>
                          <a:highlight>
                            <a:srgbClr val="FEFFFE"/>
                          </a:highlight>
                        </a:rPr>
                        <a:t>25%</a:t>
                      </a:r>
                    </a:p>
                  </a:txBody>
                  <a:tcPr anchor="ctr">
                    <a:solidFill>
                      <a:srgbClr val="92D050"/>
                    </a:solidFill>
                  </a:tcPr>
                </a:tc>
                <a:tc>
                  <a:txBody>
                    <a:bodyPr/>
                    <a:lstStyle/>
                    <a:p>
                      <a:pPr algn="ctr"/>
                      <a:endParaRPr lang="en-US" dirty="0">
                        <a:highlight>
                          <a:srgbClr val="FEFFFE"/>
                        </a:highlight>
                      </a:endParaRPr>
                    </a:p>
                  </a:txBody>
                  <a:tcPr/>
                </a:tc>
                <a:extLst>
                  <a:ext uri="{0D108BD9-81ED-4DB2-BD59-A6C34878D82A}">
                    <a16:rowId xmlns:a16="http://schemas.microsoft.com/office/drawing/2014/main" val="1917723481"/>
                  </a:ext>
                </a:extLst>
              </a:tr>
              <a:tr h="670120">
                <a:tc>
                  <a:txBody>
                    <a:bodyPr/>
                    <a:lstStyle/>
                    <a:p>
                      <a:pPr algn="ctr"/>
                      <a:r>
                        <a:rPr lang="en-US" dirty="0"/>
                        <a:t>Choice\State of Nature</a:t>
                      </a:r>
                    </a:p>
                  </a:txBody>
                  <a:tcPr/>
                </a:tc>
                <a:tc>
                  <a:txBody>
                    <a:bodyPr/>
                    <a:lstStyle/>
                    <a:p>
                      <a:pPr algn="ctr"/>
                      <a:r>
                        <a:rPr lang="en-US" dirty="0"/>
                        <a:t>Demand = 200</a:t>
                      </a:r>
                    </a:p>
                  </a:txBody>
                  <a:tcPr anchor="ctr"/>
                </a:tc>
                <a:tc>
                  <a:txBody>
                    <a:bodyPr/>
                    <a:lstStyle/>
                    <a:p>
                      <a:pPr algn="ctr"/>
                      <a:r>
                        <a:rPr lang="en-US" dirty="0"/>
                        <a:t>Demand = 400</a:t>
                      </a:r>
                    </a:p>
                  </a:txBody>
                  <a:tcPr anchor="ctr"/>
                </a:tc>
                <a:tc>
                  <a:txBody>
                    <a:bodyPr/>
                    <a:lstStyle/>
                    <a:p>
                      <a:pPr algn="ctr"/>
                      <a:r>
                        <a:rPr lang="en-US" dirty="0"/>
                        <a:t>Demand = 600</a:t>
                      </a:r>
                    </a:p>
                  </a:txBody>
                  <a:tcPr anchor="ctr"/>
                </a:tc>
                <a:tc>
                  <a:txBody>
                    <a:bodyPr/>
                    <a:lstStyle/>
                    <a:p>
                      <a:pPr algn="ctr"/>
                      <a:r>
                        <a:rPr lang="en-US" dirty="0"/>
                        <a:t>Demand = 800</a:t>
                      </a:r>
                    </a:p>
                  </a:txBody>
                  <a:tcPr anchor="ctr"/>
                </a:tc>
                <a:tc>
                  <a:txBody>
                    <a:bodyPr/>
                    <a:lstStyle/>
                    <a:p>
                      <a:pPr algn="ctr"/>
                      <a:r>
                        <a:rPr lang="en-US" sz="3600" dirty="0"/>
                        <a:t>EV</a:t>
                      </a:r>
                    </a:p>
                  </a:txBody>
                  <a:tcPr anchor="ctr"/>
                </a:tc>
                <a:extLst>
                  <a:ext uri="{0D108BD9-81ED-4DB2-BD59-A6C34878D82A}">
                    <a16:rowId xmlns:a16="http://schemas.microsoft.com/office/drawing/2014/main" val="1540578838"/>
                  </a:ext>
                </a:extLst>
              </a:tr>
              <a:tr h="670120">
                <a:tc>
                  <a:txBody>
                    <a:bodyPr/>
                    <a:lstStyle/>
                    <a:p>
                      <a:pPr algn="ctr"/>
                      <a:r>
                        <a:rPr lang="en-US" sz="2000" dirty="0"/>
                        <a:t>Buy 250 pounds</a:t>
                      </a:r>
                    </a:p>
                  </a:txBody>
                  <a:tcPr/>
                </a:tc>
                <a:tc>
                  <a:txBody>
                    <a:bodyPr/>
                    <a:lstStyle/>
                    <a:p>
                      <a:pPr algn="ctr"/>
                      <a:r>
                        <a:rPr lang="en-US" sz="3200" dirty="0"/>
                        <a:t>$23</a:t>
                      </a:r>
                    </a:p>
                  </a:txBody>
                  <a:tcPr/>
                </a:tc>
                <a:tc>
                  <a:txBody>
                    <a:bodyPr/>
                    <a:lstStyle/>
                    <a:p>
                      <a:pPr algn="ctr"/>
                      <a:r>
                        <a:rPr lang="en-US" sz="3200" dirty="0"/>
                        <a:t>$47.50</a:t>
                      </a:r>
                    </a:p>
                  </a:txBody>
                  <a:tcPr/>
                </a:tc>
                <a:tc>
                  <a:txBody>
                    <a:bodyPr/>
                    <a:lstStyle/>
                    <a:p>
                      <a:pPr algn="ctr"/>
                      <a:r>
                        <a:rPr lang="en-US" sz="3200" dirty="0"/>
                        <a:t>$47.50</a:t>
                      </a:r>
                    </a:p>
                  </a:txBody>
                  <a:tcPr/>
                </a:tc>
                <a:tc>
                  <a:txBody>
                    <a:bodyPr/>
                    <a:lstStyle/>
                    <a:p>
                      <a:pPr algn="ctr"/>
                      <a:r>
                        <a:rPr lang="en-US" sz="3200" dirty="0"/>
                        <a:t>$47.50</a:t>
                      </a:r>
                    </a:p>
                  </a:txBody>
                  <a:tcPr/>
                </a:tc>
                <a:tc>
                  <a:txBody>
                    <a:bodyPr/>
                    <a:lstStyle/>
                    <a:p>
                      <a:pPr algn="ctr"/>
                      <a:endParaRPr lang="en-US" sz="3600" dirty="0"/>
                    </a:p>
                  </a:txBody>
                  <a:tcPr>
                    <a:solidFill>
                      <a:srgbClr val="92D050"/>
                    </a:solidFill>
                  </a:tcPr>
                </a:tc>
                <a:extLst>
                  <a:ext uri="{0D108BD9-81ED-4DB2-BD59-A6C34878D82A}">
                    <a16:rowId xmlns:a16="http://schemas.microsoft.com/office/drawing/2014/main" val="3929896755"/>
                  </a:ext>
                </a:extLst>
              </a:tr>
              <a:tr h="670120">
                <a:tc>
                  <a:txBody>
                    <a:bodyPr/>
                    <a:lstStyle/>
                    <a:p>
                      <a:pPr algn="ctr"/>
                      <a:r>
                        <a:rPr lang="en-US" sz="2000" dirty="0"/>
                        <a:t>Buy 500 pounds</a:t>
                      </a:r>
                    </a:p>
                  </a:txBody>
                  <a:tcPr/>
                </a:tc>
                <a:tc>
                  <a:txBody>
                    <a:bodyPr/>
                    <a:lstStyle/>
                    <a:p>
                      <a:pPr algn="ctr"/>
                      <a:r>
                        <a:rPr lang="en-US" sz="3200" dirty="0"/>
                        <a:t>-$52</a:t>
                      </a:r>
                    </a:p>
                  </a:txBody>
                  <a:tcPr/>
                </a:tc>
                <a:tc>
                  <a:txBody>
                    <a:bodyPr/>
                    <a:lstStyle/>
                    <a:p>
                      <a:pPr algn="ctr"/>
                      <a:r>
                        <a:rPr lang="en-US" sz="3200" dirty="0"/>
                        <a:t>$46</a:t>
                      </a:r>
                    </a:p>
                  </a:txBody>
                  <a:tcPr/>
                </a:tc>
                <a:tc>
                  <a:txBody>
                    <a:bodyPr/>
                    <a:lstStyle/>
                    <a:p>
                      <a:pPr algn="ctr"/>
                      <a:r>
                        <a:rPr lang="en-US" sz="3200" dirty="0"/>
                        <a:t>$95</a:t>
                      </a:r>
                    </a:p>
                  </a:txBody>
                  <a:tcPr/>
                </a:tc>
                <a:tc>
                  <a:txBody>
                    <a:bodyPr/>
                    <a:lstStyle/>
                    <a:p>
                      <a:pPr algn="ctr"/>
                      <a:r>
                        <a:rPr lang="en-US" sz="3200" dirty="0"/>
                        <a:t>$95</a:t>
                      </a:r>
                    </a:p>
                  </a:txBody>
                  <a:tcPr/>
                </a:tc>
                <a:tc>
                  <a:txBody>
                    <a:bodyPr/>
                    <a:lstStyle/>
                    <a:p>
                      <a:pPr algn="ctr"/>
                      <a:endParaRPr lang="en-US" sz="3600" dirty="0"/>
                    </a:p>
                  </a:txBody>
                  <a:tcPr>
                    <a:solidFill>
                      <a:srgbClr val="92D050"/>
                    </a:solidFill>
                  </a:tcPr>
                </a:tc>
                <a:extLst>
                  <a:ext uri="{0D108BD9-81ED-4DB2-BD59-A6C34878D82A}">
                    <a16:rowId xmlns:a16="http://schemas.microsoft.com/office/drawing/2014/main" val="639184070"/>
                  </a:ext>
                </a:extLst>
              </a:tr>
              <a:tr h="670120">
                <a:tc>
                  <a:txBody>
                    <a:bodyPr/>
                    <a:lstStyle/>
                    <a:p>
                      <a:pPr algn="ctr"/>
                      <a:r>
                        <a:rPr lang="en-US" sz="2000" dirty="0"/>
                        <a:t>Buy 750 pounds</a:t>
                      </a:r>
                    </a:p>
                  </a:txBody>
                  <a:tcPr/>
                </a:tc>
                <a:tc>
                  <a:txBody>
                    <a:bodyPr/>
                    <a:lstStyle/>
                    <a:p>
                      <a:pPr algn="ctr"/>
                      <a:r>
                        <a:rPr lang="en-US" sz="3200" dirty="0"/>
                        <a:t>-$127</a:t>
                      </a:r>
                    </a:p>
                  </a:txBody>
                  <a:tcPr/>
                </a:tc>
                <a:tc>
                  <a:txBody>
                    <a:bodyPr/>
                    <a:lstStyle/>
                    <a:p>
                      <a:pPr algn="ctr"/>
                      <a:r>
                        <a:rPr lang="en-US" sz="3200" dirty="0"/>
                        <a:t>-$29</a:t>
                      </a:r>
                    </a:p>
                  </a:txBody>
                  <a:tcPr/>
                </a:tc>
                <a:tc>
                  <a:txBody>
                    <a:bodyPr/>
                    <a:lstStyle/>
                    <a:p>
                      <a:pPr algn="ctr"/>
                      <a:r>
                        <a:rPr lang="en-US" sz="3200" dirty="0"/>
                        <a:t>$69</a:t>
                      </a:r>
                    </a:p>
                  </a:txBody>
                  <a:tcPr/>
                </a:tc>
                <a:tc>
                  <a:txBody>
                    <a:bodyPr/>
                    <a:lstStyle/>
                    <a:p>
                      <a:pPr algn="ctr"/>
                      <a:r>
                        <a:rPr lang="en-US" sz="3200" dirty="0"/>
                        <a:t>$142.50</a:t>
                      </a:r>
                    </a:p>
                  </a:txBody>
                  <a:tcPr/>
                </a:tc>
                <a:tc>
                  <a:txBody>
                    <a:bodyPr/>
                    <a:lstStyle/>
                    <a:p>
                      <a:pPr algn="ctr"/>
                      <a:endParaRPr lang="en-US" sz="3600" dirty="0"/>
                    </a:p>
                  </a:txBody>
                  <a:tcPr>
                    <a:solidFill>
                      <a:srgbClr val="92D050"/>
                    </a:solidFill>
                  </a:tcPr>
                </a:tc>
                <a:extLst>
                  <a:ext uri="{0D108BD9-81ED-4DB2-BD59-A6C34878D82A}">
                    <a16:rowId xmlns:a16="http://schemas.microsoft.com/office/drawing/2014/main" val="4162031025"/>
                  </a:ext>
                </a:extLst>
              </a:tr>
            </a:tbl>
          </a:graphicData>
        </a:graphic>
      </p:graphicFrame>
    </p:spTree>
    <p:extLst>
      <p:ext uri="{BB962C8B-B14F-4D97-AF65-F5344CB8AC3E}">
        <p14:creationId xmlns:p14="http://schemas.microsoft.com/office/powerpoint/2010/main" val="358232591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sp>
        <p:nvSpPr>
          <p:cNvPr id="5" name="TextBox 4">
            <a:extLst>
              <a:ext uri="{FF2B5EF4-FFF2-40B4-BE49-F238E27FC236}">
                <a16:creationId xmlns:a16="http://schemas.microsoft.com/office/drawing/2014/main" id="{1E41617E-7837-264F-BA5B-3290538CAAC7}"/>
              </a:ext>
            </a:extLst>
          </p:cNvPr>
          <p:cNvSpPr txBox="1"/>
          <p:nvPr/>
        </p:nvSpPr>
        <p:spPr>
          <a:xfrm>
            <a:off x="458636" y="244419"/>
            <a:ext cx="10123548" cy="707886"/>
          </a:xfrm>
          <a:prstGeom prst="rect">
            <a:avLst/>
          </a:prstGeom>
          <a:noFill/>
        </p:spPr>
        <p:txBody>
          <a:bodyPr wrap="square" rtlCol="0">
            <a:spAutoFit/>
          </a:bodyPr>
          <a:lstStyle/>
          <a:p>
            <a:r>
              <a:rPr lang="en-US" sz="4000" b="1" dirty="0">
                <a:solidFill>
                  <a:srgbClr val="00397A"/>
                </a:solidFill>
                <a:latin typeface="Rockwell Extra Bold" charset="0"/>
                <a:ea typeface="Rockwell Extra Bold" charset="0"/>
                <a:cs typeface="Rockwell Extra Bold" charset="0"/>
              </a:rPr>
              <a:t>Expected Value</a:t>
            </a:r>
            <a:endParaRPr lang="en-US" b="1" dirty="0">
              <a:solidFill>
                <a:srgbClr val="00397A"/>
              </a:solidFill>
              <a:latin typeface="Rockwell Extra Bold" charset="0"/>
              <a:ea typeface="Rockwell Extra Bold" charset="0"/>
              <a:cs typeface="Rockwell Extra Bold" charset="0"/>
            </a:endParaRPr>
          </a:p>
        </p:txBody>
      </p:sp>
      <p:sp>
        <p:nvSpPr>
          <p:cNvPr id="6" name="TextBox 5">
            <a:extLst>
              <a:ext uri="{FF2B5EF4-FFF2-40B4-BE49-F238E27FC236}">
                <a16:creationId xmlns:a16="http://schemas.microsoft.com/office/drawing/2014/main" id="{2D65CD9F-0584-9440-A4FB-A6F6CB738971}"/>
              </a:ext>
            </a:extLst>
          </p:cNvPr>
          <p:cNvSpPr txBox="1"/>
          <p:nvPr/>
        </p:nvSpPr>
        <p:spPr>
          <a:xfrm>
            <a:off x="722224" y="1557854"/>
            <a:ext cx="10550379" cy="2554545"/>
          </a:xfrm>
          <a:prstGeom prst="rect">
            <a:avLst/>
          </a:prstGeom>
          <a:noFill/>
        </p:spPr>
        <p:txBody>
          <a:bodyPr wrap="square" rtlCol="0">
            <a:spAutoFit/>
          </a:bodyPr>
          <a:lstStyle/>
          <a:p>
            <a:r>
              <a:rPr lang="en-US" sz="3200" b="1" dirty="0">
                <a:solidFill>
                  <a:schemeClr val="tx2"/>
                </a:solidFill>
              </a:rPr>
              <a:t>The expected value is the weighted or long-run average of all possible outcomes weighted by their probabilities.</a:t>
            </a:r>
          </a:p>
          <a:p>
            <a:endParaRPr lang="en-US" sz="3200" b="1" dirty="0">
              <a:solidFill>
                <a:schemeClr val="tx2"/>
              </a:solidFill>
            </a:endParaRPr>
          </a:p>
          <a:p>
            <a:r>
              <a:rPr lang="en-US" sz="3200" b="1" dirty="0">
                <a:solidFill>
                  <a:srgbClr val="7030A0"/>
                </a:solidFill>
              </a:rPr>
              <a:t>E[X] = </a:t>
            </a:r>
            <a:r>
              <a:rPr lang="el-GR" sz="3200" b="1" dirty="0">
                <a:solidFill>
                  <a:srgbClr val="7030A0"/>
                </a:solidFill>
              </a:rPr>
              <a:t>Σ</a:t>
            </a:r>
            <a:r>
              <a:rPr lang="en-US" sz="3200" b="1" dirty="0">
                <a:solidFill>
                  <a:srgbClr val="7030A0"/>
                </a:solidFill>
              </a:rPr>
              <a:t>x*p(x) </a:t>
            </a:r>
            <a:r>
              <a:rPr lang="en-US" sz="3200" b="1" dirty="0">
                <a:solidFill>
                  <a:schemeClr val="tx2"/>
                </a:solidFill>
              </a:rPr>
              <a:t>where </a:t>
            </a:r>
            <a:r>
              <a:rPr lang="el-GR" sz="3200" b="1" dirty="0">
                <a:solidFill>
                  <a:schemeClr val="tx2"/>
                </a:solidFill>
                <a:cs typeface="Calibri" panose="020F0502020204030204" pitchFamily="34" charset="0"/>
              </a:rPr>
              <a:t>Σ</a:t>
            </a:r>
            <a:r>
              <a:rPr lang="en-US" sz="3200" b="1" dirty="0">
                <a:solidFill>
                  <a:schemeClr val="tx2"/>
                </a:solidFill>
                <a:cs typeface="Calibri" panose="020F0502020204030204" pitchFamily="34" charset="0"/>
              </a:rPr>
              <a:t> is the sum, x represents each outcome and p(x) represents the probability of each outcome.</a:t>
            </a:r>
            <a:endParaRPr lang="en-US" sz="3200" b="1" dirty="0">
              <a:solidFill>
                <a:schemeClr val="tx2"/>
              </a:solidFill>
            </a:endParaRPr>
          </a:p>
        </p:txBody>
      </p:sp>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
        <p:nvSpPr>
          <p:cNvPr id="2" name="TextBox 1">
            <a:extLst>
              <a:ext uri="{FF2B5EF4-FFF2-40B4-BE49-F238E27FC236}">
                <a16:creationId xmlns:a16="http://schemas.microsoft.com/office/drawing/2014/main" id="{851BFFE6-B328-4704-BE29-A8138893A84B}"/>
              </a:ext>
            </a:extLst>
          </p:cNvPr>
          <p:cNvSpPr txBox="1"/>
          <p:nvPr/>
        </p:nvSpPr>
        <p:spPr>
          <a:xfrm>
            <a:off x="5672831" y="1946648"/>
            <a:ext cx="3249227"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353609745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A close up of a logo&#10;&#10;Description generated with very high confidence">
            <a:extLst>
              <a:ext uri="{FF2B5EF4-FFF2-40B4-BE49-F238E27FC236}">
                <a16:creationId xmlns:a16="http://schemas.microsoft.com/office/drawing/2014/main" id="{45471BA0-4300-446D-8CF1-6AD2445B3631}"/>
              </a:ext>
            </a:extLst>
          </p:cNvPr>
          <p:cNvPicPr>
            <a:picLocks noChangeAspect="1"/>
          </p:cNvPicPr>
          <p:nvPr/>
        </p:nvPicPr>
        <p:blipFill rotWithShape="1">
          <a:blip r:embed="rId3"/>
          <a:srcRect r="-29" b="21763"/>
          <a:stretch/>
        </p:blipFill>
        <p:spPr>
          <a:xfrm>
            <a:off x="-266219" y="893503"/>
            <a:ext cx="12458219" cy="5961470"/>
          </a:xfrm>
          <a:prstGeom prst="rect">
            <a:avLst/>
          </a:prstGeom>
        </p:spPr>
      </p:pic>
      <p:sp>
        <p:nvSpPr>
          <p:cNvPr id="2" name="TextBox 1">
            <a:extLst>
              <a:ext uri="{FF2B5EF4-FFF2-40B4-BE49-F238E27FC236}">
                <a16:creationId xmlns:a16="http://schemas.microsoft.com/office/drawing/2014/main" id="{09359605-D4A1-4CCF-9C88-B4AC23AFF29D}"/>
              </a:ext>
            </a:extLst>
          </p:cNvPr>
          <p:cNvSpPr txBox="1"/>
          <p:nvPr/>
        </p:nvSpPr>
        <p:spPr>
          <a:xfrm>
            <a:off x="265413" y="255967"/>
            <a:ext cx="111956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en-US" sz="2400" dirty="0">
                <a:solidFill>
                  <a:srgbClr val="848C49"/>
                </a:solidFill>
                <a:latin typeface="Rockwell Extra Bold"/>
              </a:rPr>
              <a:t>What is the expected value of supplying 1 crate of bananas?</a:t>
            </a:r>
            <a:endParaRPr lang="en-US" sz="2400" dirty="0">
              <a:solidFill>
                <a:srgbClr val="848C49"/>
              </a:solidFill>
              <a:cs typeface="Calibri"/>
            </a:endParaRPr>
          </a:p>
        </p:txBody>
      </p:sp>
      <p:graphicFrame>
        <p:nvGraphicFramePr>
          <p:cNvPr id="3" name="Table 3">
            <a:extLst>
              <a:ext uri="{FF2B5EF4-FFF2-40B4-BE49-F238E27FC236}">
                <a16:creationId xmlns:a16="http://schemas.microsoft.com/office/drawing/2014/main" id="{028FDC99-3806-4AA8-859D-8C2856655FA1}"/>
              </a:ext>
            </a:extLst>
          </p:cNvPr>
          <p:cNvGraphicFramePr>
            <a:graphicFrameLocks noGrp="1"/>
          </p:cNvGraphicFramePr>
          <p:nvPr>
            <p:extLst>
              <p:ext uri="{D42A27DB-BD31-4B8C-83A1-F6EECF244321}">
                <p14:modId xmlns:p14="http://schemas.microsoft.com/office/powerpoint/2010/main" val="3709401840"/>
              </p:ext>
            </p:extLst>
          </p:nvPr>
        </p:nvGraphicFramePr>
        <p:xfrm>
          <a:off x="1026410" y="1427498"/>
          <a:ext cx="9233766" cy="2011240"/>
        </p:xfrm>
        <a:graphic>
          <a:graphicData uri="http://schemas.openxmlformats.org/drawingml/2006/table">
            <a:tbl>
              <a:tblPr firstRow="1" bandRow="1">
                <a:tableStyleId>{5C22544A-7EE6-4342-B048-85BDC9FD1C3A}</a:tableStyleId>
              </a:tblPr>
              <a:tblGrid>
                <a:gridCol w="1538961">
                  <a:extLst>
                    <a:ext uri="{9D8B030D-6E8A-4147-A177-3AD203B41FA5}">
                      <a16:colId xmlns:a16="http://schemas.microsoft.com/office/drawing/2014/main" val="2249089557"/>
                    </a:ext>
                  </a:extLst>
                </a:gridCol>
                <a:gridCol w="1571622">
                  <a:extLst>
                    <a:ext uri="{9D8B030D-6E8A-4147-A177-3AD203B41FA5}">
                      <a16:colId xmlns:a16="http://schemas.microsoft.com/office/drawing/2014/main" val="3811867902"/>
                    </a:ext>
                  </a:extLst>
                </a:gridCol>
                <a:gridCol w="1571348">
                  <a:extLst>
                    <a:ext uri="{9D8B030D-6E8A-4147-A177-3AD203B41FA5}">
                      <a16:colId xmlns:a16="http://schemas.microsoft.com/office/drawing/2014/main" val="903111523"/>
                    </a:ext>
                  </a:extLst>
                </a:gridCol>
                <a:gridCol w="1624613">
                  <a:extLst>
                    <a:ext uri="{9D8B030D-6E8A-4147-A177-3AD203B41FA5}">
                      <a16:colId xmlns:a16="http://schemas.microsoft.com/office/drawing/2014/main" val="875361186"/>
                    </a:ext>
                  </a:extLst>
                </a:gridCol>
                <a:gridCol w="1589103">
                  <a:extLst>
                    <a:ext uri="{9D8B030D-6E8A-4147-A177-3AD203B41FA5}">
                      <a16:colId xmlns:a16="http://schemas.microsoft.com/office/drawing/2014/main" val="1538578343"/>
                    </a:ext>
                  </a:extLst>
                </a:gridCol>
                <a:gridCol w="1338119">
                  <a:extLst>
                    <a:ext uri="{9D8B030D-6E8A-4147-A177-3AD203B41FA5}">
                      <a16:colId xmlns:a16="http://schemas.microsoft.com/office/drawing/2014/main" val="3839354978"/>
                    </a:ext>
                  </a:extLst>
                </a:gridCol>
              </a:tblGrid>
              <a:tr h="0">
                <a:tc>
                  <a:txBody>
                    <a:bodyPr/>
                    <a:lstStyle/>
                    <a:p>
                      <a:pPr algn="ctr"/>
                      <a:r>
                        <a:rPr lang="en-US" dirty="0"/>
                        <a:t>Probabilities </a:t>
                      </a:r>
                      <a:r>
                        <a:rPr lang="en-US" dirty="0">
                          <a:sym typeface="Wingdings" panose="05000000000000000000" pitchFamily="2" charset="2"/>
                        </a:rPr>
                        <a:t></a:t>
                      </a:r>
                      <a:endParaRPr lang="en-US" dirty="0"/>
                    </a:p>
                  </a:txBody>
                  <a:tcPr/>
                </a:tc>
                <a:tc>
                  <a:txBody>
                    <a:bodyPr/>
                    <a:lstStyle/>
                    <a:p>
                      <a:pPr algn="ctr"/>
                      <a:r>
                        <a:rPr lang="en-US" dirty="0">
                          <a:solidFill>
                            <a:schemeClr val="tx1"/>
                          </a:solidFill>
                          <a:highlight>
                            <a:srgbClr val="FEFFFE"/>
                          </a:highlight>
                        </a:rPr>
                        <a:t>12.5%</a:t>
                      </a:r>
                    </a:p>
                  </a:txBody>
                  <a:tcPr anchor="ctr">
                    <a:solidFill>
                      <a:srgbClr val="92D050"/>
                    </a:solidFill>
                  </a:tcPr>
                </a:tc>
                <a:tc>
                  <a:txBody>
                    <a:bodyPr/>
                    <a:lstStyle/>
                    <a:p>
                      <a:pPr algn="ctr"/>
                      <a:r>
                        <a:rPr lang="en-US" dirty="0">
                          <a:solidFill>
                            <a:schemeClr val="tx1"/>
                          </a:solidFill>
                          <a:highlight>
                            <a:srgbClr val="FEFFFE"/>
                          </a:highlight>
                        </a:rPr>
                        <a:t>25%</a:t>
                      </a:r>
                    </a:p>
                  </a:txBody>
                  <a:tcPr anchor="ctr">
                    <a:solidFill>
                      <a:srgbClr val="92D050"/>
                    </a:solidFill>
                  </a:tcPr>
                </a:tc>
                <a:tc>
                  <a:txBody>
                    <a:bodyPr/>
                    <a:lstStyle/>
                    <a:p>
                      <a:pPr algn="ctr"/>
                      <a:r>
                        <a:rPr lang="en-US" dirty="0">
                          <a:solidFill>
                            <a:schemeClr val="tx1"/>
                          </a:solidFill>
                          <a:highlight>
                            <a:srgbClr val="FEFFFE"/>
                          </a:highlight>
                        </a:rPr>
                        <a:t>37.5%</a:t>
                      </a:r>
                    </a:p>
                  </a:txBody>
                  <a:tcPr anchor="ctr">
                    <a:solidFill>
                      <a:srgbClr val="92D050"/>
                    </a:solidFill>
                  </a:tcPr>
                </a:tc>
                <a:tc>
                  <a:txBody>
                    <a:bodyPr/>
                    <a:lstStyle/>
                    <a:p>
                      <a:pPr algn="ctr"/>
                      <a:r>
                        <a:rPr lang="en-US" dirty="0">
                          <a:solidFill>
                            <a:schemeClr val="tx1"/>
                          </a:solidFill>
                          <a:highlight>
                            <a:srgbClr val="FEFFFE"/>
                          </a:highlight>
                        </a:rPr>
                        <a:t>25%</a:t>
                      </a:r>
                    </a:p>
                  </a:txBody>
                  <a:tcPr anchor="ctr">
                    <a:solidFill>
                      <a:srgbClr val="92D050"/>
                    </a:solidFill>
                  </a:tcPr>
                </a:tc>
                <a:tc>
                  <a:txBody>
                    <a:bodyPr/>
                    <a:lstStyle/>
                    <a:p>
                      <a:pPr algn="ctr"/>
                      <a:endParaRPr lang="en-US" dirty="0">
                        <a:highlight>
                          <a:srgbClr val="FEFFFE"/>
                        </a:highlight>
                      </a:endParaRPr>
                    </a:p>
                  </a:txBody>
                  <a:tcPr/>
                </a:tc>
                <a:extLst>
                  <a:ext uri="{0D108BD9-81ED-4DB2-BD59-A6C34878D82A}">
                    <a16:rowId xmlns:a16="http://schemas.microsoft.com/office/drawing/2014/main" val="1917723481"/>
                  </a:ext>
                </a:extLst>
              </a:tr>
              <a:tr h="670120">
                <a:tc>
                  <a:txBody>
                    <a:bodyPr/>
                    <a:lstStyle/>
                    <a:p>
                      <a:pPr algn="ctr"/>
                      <a:r>
                        <a:rPr lang="en-US" dirty="0"/>
                        <a:t>Choice\State of Nature</a:t>
                      </a:r>
                    </a:p>
                  </a:txBody>
                  <a:tcPr/>
                </a:tc>
                <a:tc>
                  <a:txBody>
                    <a:bodyPr/>
                    <a:lstStyle/>
                    <a:p>
                      <a:pPr algn="ctr"/>
                      <a:r>
                        <a:rPr lang="en-US" dirty="0"/>
                        <a:t>Demand = 200</a:t>
                      </a:r>
                    </a:p>
                  </a:txBody>
                  <a:tcPr anchor="ctr"/>
                </a:tc>
                <a:tc>
                  <a:txBody>
                    <a:bodyPr/>
                    <a:lstStyle/>
                    <a:p>
                      <a:pPr algn="ctr"/>
                      <a:r>
                        <a:rPr lang="en-US" dirty="0"/>
                        <a:t>Demand = 400</a:t>
                      </a:r>
                    </a:p>
                  </a:txBody>
                  <a:tcPr anchor="ctr"/>
                </a:tc>
                <a:tc>
                  <a:txBody>
                    <a:bodyPr/>
                    <a:lstStyle/>
                    <a:p>
                      <a:pPr algn="ctr"/>
                      <a:r>
                        <a:rPr lang="en-US" dirty="0"/>
                        <a:t>Demand = 600</a:t>
                      </a:r>
                    </a:p>
                  </a:txBody>
                  <a:tcPr anchor="ctr"/>
                </a:tc>
                <a:tc>
                  <a:txBody>
                    <a:bodyPr/>
                    <a:lstStyle/>
                    <a:p>
                      <a:pPr algn="ctr"/>
                      <a:r>
                        <a:rPr lang="en-US" dirty="0"/>
                        <a:t>Demand = 800</a:t>
                      </a:r>
                    </a:p>
                  </a:txBody>
                  <a:tcPr anchor="ctr"/>
                </a:tc>
                <a:tc>
                  <a:txBody>
                    <a:bodyPr/>
                    <a:lstStyle/>
                    <a:p>
                      <a:pPr algn="ctr"/>
                      <a:r>
                        <a:rPr lang="en-US" sz="3600" dirty="0"/>
                        <a:t>EV</a:t>
                      </a:r>
                    </a:p>
                  </a:txBody>
                  <a:tcPr anchor="ctr"/>
                </a:tc>
                <a:extLst>
                  <a:ext uri="{0D108BD9-81ED-4DB2-BD59-A6C34878D82A}">
                    <a16:rowId xmlns:a16="http://schemas.microsoft.com/office/drawing/2014/main" val="1540578838"/>
                  </a:ext>
                </a:extLst>
              </a:tr>
              <a:tr h="670120">
                <a:tc>
                  <a:txBody>
                    <a:bodyPr/>
                    <a:lstStyle/>
                    <a:p>
                      <a:pPr algn="ctr"/>
                      <a:r>
                        <a:rPr lang="en-US" sz="2000" dirty="0"/>
                        <a:t>Buy 250 pounds</a:t>
                      </a:r>
                    </a:p>
                  </a:txBody>
                  <a:tcPr/>
                </a:tc>
                <a:tc>
                  <a:txBody>
                    <a:bodyPr/>
                    <a:lstStyle/>
                    <a:p>
                      <a:pPr algn="ctr"/>
                      <a:r>
                        <a:rPr lang="en-US" sz="3200" dirty="0"/>
                        <a:t>$23</a:t>
                      </a:r>
                    </a:p>
                  </a:txBody>
                  <a:tcPr/>
                </a:tc>
                <a:tc>
                  <a:txBody>
                    <a:bodyPr/>
                    <a:lstStyle/>
                    <a:p>
                      <a:pPr algn="ctr"/>
                      <a:r>
                        <a:rPr lang="en-US" sz="3200" dirty="0"/>
                        <a:t>$47.50</a:t>
                      </a:r>
                    </a:p>
                  </a:txBody>
                  <a:tcPr/>
                </a:tc>
                <a:tc>
                  <a:txBody>
                    <a:bodyPr/>
                    <a:lstStyle/>
                    <a:p>
                      <a:pPr algn="ctr"/>
                      <a:r>
                        <a:rPr lang="en-US" sz="3200" dirty="0"/>
                        <a:t>$47.50</a:t>
                      </a:r>
                    </a:p>
                  </a:txBody>
                  <a:tcPr/>
                </a:tc>
                <a:tc>
                  <a:txBody>
                    <a:bodyPr/>
                    <a:lstStyle/>
                    <a:p>
                      <a:pPr algn="ctr"/>
                      <a:r>
                        <a:rPr lang="en-US" sz="3200" dirty="0"/>
                        <a:t>$47.50</a:t>
                      </a:r>
                    </a:p>
                  </a:txBody>
                  <a:tcPr/>
                </a:tc>
                <a:tc>
                  <a:txBody>
                    <a:bodyPr/>
                    <a:lstStyle/>
                    <a:p>
                      <a:pPr algn="ctr"/>
                      <a:endParaRPr lang="en-US" sz="3600" dirty="0"/>
                    </a:p>
                  </a:txBody>
                  <a:tcPr>
                    <a:solidFill>
                      <a:srgbClr val="92D050"/>
                    </a:solidFill>
                  </a:tcPr>
                </a:tc>
                <a:extLst>
                  <a:ext uri="{0D108BD9-81ED-4DB2-BD59-A6C34878D82A}">
                    <a16:rowId xmlns:a16="http://schemas.microsoft.com/office/drawing/2014/main" val="3929896755"/>
                  </a:ext>
                </a:extLst>
              </a:tr>
            </a:tbl>
          </a:graphicData>
        </a:graphic>
      </p:graphicFrame>
      <p:sp>
        <p:nvSpPr>
          <p:cNvPr id="4" name="TextBox 3">
            <a:extLst>
              <a:ext uri="{FF2B5EF4-FFF2-40B4-BE49-F238E27FC236}">
                <a16:creationId xmlns:a16="http://schemas.microsoft.com/office/drawing/2014/main" id="{23D1F58B-0F8F-4631-A1EC-E5FFA4FB7212}"/>
              </a:ext>
            </a:extLst>
          </p:cNvPr>
          <p:cNvSpPr txBox="1"/>
          <p:nvPr/>
        </p:nvSpPr>
        <p:spPr>
          <a:xfrm>
            <a:off x="719092" y="3968318"/>
            <a:ext cx="10235953" cy="1569660"/>
          </a:xfrm>
          <a:prstGeom prst="rect">
            <a:avLst/>
          </a:prstGeom>
          <a:solidFill>
            <a:srgbClr val="92D050"/>
          </a:solidFill>
        </p:spPr>
        <p:txBody>
          <a:bodyPr wrap="square" rtlCol="0">
            <a:spAutoFit/>
          </a:bodyPr>
          <a:lstStyle/>
          <a:p>
            <a:r>
              <a:rPr lang="en-US" sz="2400" dirty="0"/>
              <a:t>EV[1 crate] = $23*12.5% + $47.50*25% + $47.50*37.5% + $47.50*25% = $44.44</a:t>
            </a:r>
          </a:p>
          <a:p>
            <a:endParaRPr lang="en-US" sz="2400" dirty="0"/>
          </a:p>
          <a:p>
            <a:r>
              <a:rPr lang="en-US" sz="2400" dirty="0"/>
              <a:t>If you supply 1 crate, occasionally you earn $23 but mostly you earn $47.50.  The weighted average or expectation is that you will earn about $44.</a:t>
            </a:r>
          </a:p>
        </p:txBody>
      </p:sp>
    </p:spTree>
    <p:extLst>
      <p:ext uri="{BB962C8B-B14F-4D97-AF65-F5344CB8AC3E}">
        <p14:creationId xmlns:p14="http://schemas.microsoft.com/office/powerpoint/2010/main" val="27370116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A close up of a logo&#10;&#10;Description generated with very high confidence">
            <a:extLst>
              <a:ext uri="{FF2B5EF4-FFF2-40B4-BE49-F238E27FC236}">
                <a16:creationId xmlns:a16="http://schemas.microsoft.com/office/drawing/2014/main" id="{45471BA0-4300-446D-8CF1-6AD2445B3631}"/>
              </a:ext>
            </a:extLst>
          </p:cNvPr>
          <p:cNvPicPr>
            <a:picLocks noChangeAspect="1"/>
          </p:cNvPicPr>
          <p:nvPr/>
        </p:nvPicPr>
        <p:blipFill rotWithShape="1">
          <a:blip r:embed="rId3"/>
          <a:srcRect r="-29" b="21763"/>
          <a:stretch/>
        </p:blipFill>
        <p:spPr>
          <a:xfrm>
            <a:off x="-266219" y="893503"/>
            <a:ext cx="12458219" cy="5961470"/>
          </a:xfrm>
          <a:prstGeom prst="rect">
            <a:avLst/>
          </a:prstGeom>
        </p:spPr>
      </p:pic>
      <p:sp>
        <p:nvSpPr>
          <p:cNvPr id="2" name="TextBox 1">
            <a:extLst>
              <a:ext uri="{FF2B5EF4-FFF2-40B4-BE49-F238E27FC236}">
                <a16:creationId xmlns:a16="http://schemas.microsoft.com/office/drawing/2014/main" id="{09359605-D4A1-4CCF-9C88-B4AC23AFF29D}"/>
              </a:ext>
            </a:extLst>
          </p:cNvPr>
          <p:cNvSpPr txBox="1"/>
          <p:nvPr/>
        </p:nvSpPr>
        <p:spPr>
          <a:xfrm>
            <a:off x="265413" y="255967"/>
            <a:ext cx="111956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en-US" sz="2400" dirty="0">
                <a:solidFill>
                  <a:srgbClr val="848C49"/>
                </a:solidFill>
                <a:latin typeface="Rockwell Extra Bold"/>
              </a:rPr>
              <a:t>What is the expected value of supplying 2 or 3 crates?</a:t>
            </a:r>
            <a:endParaRPr lang="en-US" sz="2400" dirty="0">
              <a:solidFill>
                <a:srgbClr val="848C49"/>
              </a:solidFill>
              <a:cs typeface="Calibri"/>
            </a:endParaRPr>
          </a:p>
        </p:txBody>
      </p:sp>
      <p:sp>
        <p:nvSpPr>
          <p:cNvPr id="4" name="TextBox 3">
            <a:extLst>
              <a:ext uri="{FF2B5EF4-FFF2-40B4-BE49-F238E27FC236}">
                <a16:creationId xmlns:a16="http://schemas.microsoft.com/office/drawing/2014/main" id="{23D1F58B-0F8F-4631-A1EC-E5FFA4FB7212}"/>
              </a:ext>
            </a:extLst>
          </p:cNvPr>
          <p:cNvSpPr txBox="1"/>
          <p:nvPr/>
        </p:nvSpPr>
        <p:spPr>
          <a:xfrm>
            <a:off x="605216" y="2858589"/>
            <a:ext cx="10235953" cy="3231654"/>
          </a:xfrm>
          <a:prstGeom prst="rect">
            <a:avLst/>
          </a:prstGeom>
          <a:solidFill>
            <a:srgbClr val="92D050"/>
          </a:solidFill>
        </p:spPr>
        <p:txBody>
          <a:bodyPr wrap="square" rtlCol="0">
            <a:spAutoFit/>
          </a:bodyPr>
          <a:lstStyle/>
          <a:p>
            <a:r>
              <a:rPr lang="en-US" sz="3600" dirty="0"/>
              <a:t>EV[2 crates] = -$52*12.5% + $46*25% + $95*37.5% + $95*25% = $63.38</a:t>
            </a:r>
          </a:p>
          <a:p>
            <a:endParaRPr lang="en-US" sz="3600" dirty="0"/>
          </a:p>
          <a:p>
            <a:r>
              <a:rPr lang="en-US" sz="3600" dirty="0"/>
              <a:t>EV[3 crates] = -$127*12.5% - $29*25% + $69*37.5% + $142.50*25% = $38.38</a:t>
            </a:r>
          </a:p>
          <a:p>
            <a:endParaRPr lang="en-US" sz="2400" dirty="0"/>
          </a:p>
        </p:txBody>
      </p:sp>
    </p:spTree>
    <p:extLst>
      <p:ext uri="{BB962C8B-B14F-4D97-AF65-F5344CB8AC3E}">
        <p14:creationId xmlns:p14="http://schemas.microsoft.com/office/powerpoint/2010/main" val="47614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A close up of a logo&#10;&#10;Description generated with very high confidence">
            <a:extLst>
              <a:ext uri="{FF2B5EF4-FFF2-40B4-BE49-F238E27FC236}">
                <a16:creationId xmlns:a16="http://schemas.microsoft.com/office/drawing/2014/main" id="{45471BA0-4300-446D-8CF1-6AD2445B3631}"/>
              </a:ext>
            </a:extLst>
          </p:cNvPr>
          <p:cNvPicPr>
            <a:picLocks noChangeAspect="1"/>
          </p:cNvPicPr>
          <p:nvPr/>
        </p:nvPicPr>
        <p:blipFill rotWithShape="1">
          <a:blip r:embed="rId3"/>
          <a:srcRect r="-29" b="21763"/>
          <a:stretch/>
        </p:blipFill>
        <p:spPr>
          <a:xfrm>
            <a:off x="-266219" y="893503"/>
            <a:ext cx="12458219" cy="5961470"/>
          </a:xfrm>
          <a:prstGeom prst="rect">
            <a:avLst/>
          </a:prstGeom>
        </p:spPr>
      </p:pic>
      <p:sp>
        <p:nvSpPr>
          <p:cNvPr id="2" name="TextBox 1">
            <a:extLst>
              <a:ext uri="{FF2B5EF4-FFF2-40B4-BE49-F238E27FC236}">
                <a16:creationId xmlns:a16="http://schemas.microsoft.com/office/drawing/2014/main" id="{09359605-D4A1-4CCF-9C88-B4AC23AFF29D}"/>
              </a:ext>
            </a:extLst>
          </p:cNvPr>
          <p:cNvSpPr txBox="1"/>
          <p:nvPr/>
        </p:nvSpPr>
        <p:spPr>
          <a:xfrm>
            <a:off x="265413" y="255967"/>
            <a:ext cx="109026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en-US" sz="2400" dirty="0">
                <a:solidFill>
                  <a:srgbClr val="848C49"/>
                </a:solidFill>
                <a:latin typeface="Rockwell Extra Bold"/>
              </a:rPr>
              <a:t>Final Decision Table</a:t>
            </a:r>
            <a:endParaRPr lang="en-US" sz="2400" dirty="0">
              <a:solidFill>
                <a:srgbClr val="848C49"/>
              </a:solidFill>
              <a:cs typeface="Calibri"/>
            </a:endParaRPr>
          </a:p>
        </p:txBody>
      </p:sp>
      <p:graphicFrame>
        <p:nvGraphicFramePr>
          <p:cNvPr id="3" name="Table 3">
            <a:extLst>
              <a:ext uri="{FF2B5EF4-FFF2-40B4-BE49-F238E27FC236}">
                <a16:creationId xmlns:a16="http://schemas.microsoft.com/office/drawing/2014/main" id="{028FDC99-3806-4AA8-859D-8C2856655FA1}"/>
              </a:ext>
            </a:extLst>
          </p:cNvPr>
          <p:cNvGraphicFramePr>
            <a:graphicFrameLocks noGrp="1"/>
          </p:cNvGraphicFramePr>
          <p:nvPr>
            <p:extLst>
              <p:ext uri="{D42A27DB-BD31-4B8C-83A1-F6EECF244321}">
                <p14:modId xmlns:p14="http://schemas.microsoft.com/office/powerpoint/2010/main" val="1350459372"/>
              </p:ext>
            </p:extLst>
          </p:nvPr>
        </p:nvGraphicFramePr>
        <p:xfrm>
          <a:off x="1346007" y="2780114"/>
          <a:ext cx="9233766" cy="3413320"/>
        </p:xfrm>
        <a:graphic>
          <a:graphicData uri="http://schemas.openxmlformats.org/drawingml/2006/table">
            <a:tbl>
              <a:tblPr firstRow="1" bandRow="1">
                <a:tableStyleId>{5C22544A-7EE6-4342-B048-85BDC9FD1C3A}</a:tableStyleId>
              </a:tblPr>
              <a:tblGrid>
                <a:gridCol w="1538961">
                  <a:extLst>
                    <a:ext uri="{9D8B030D-6E8A-4147-A177-3AD203B41FA5}">
                      <a16:colId xmlns:a16="http://schemas.microsoft.com/office/drawing/2014/main" val="2249089557"/>
                    </a:ext>
                  </a:extLst>
                </a:gridCol>
                <a:gridCol w="1571622">
                  <a:extLst>
                    <a:ext uri="{9D8B030D-6E8A-4147-A177-3AD203B41FA5}">
                      <a16:colId xmlns:a16="http://schemas.microsoft.com/office/drawing/2014/main" val="3811867902"/>
                    </a:ext>
                  </a:extLst>
                </a:gridCol>
                <a:gridCol w="1571348">
                  <a:extLst>
                    <a:ext uri="{9D8B030D-6E8A-4147-A177-3AD203B41FA5}">
                      <a16:colId xmlns:a16="http://schemas.microsoft.com/office/drawing/2014/main" val="903111523"/>
                    </a:ext>
                  </a:extLst>
                </a:gridCol>
                <a:gridCol w="1624613">
                  <a:extLst>
                    <a:ext uri="{9D8B030D-6E8A-4147-A177-3AD203B41FA5}">
                      <a16:colId xmlns:a16="http://schemas.microsoft.com/office/drawing/2014/main" val="875361186"/>
                    </a:ext>
                  </a:extLst>
                </a:gridCol>
                <a:gridCol w="1589103">
                  <a:extLst>
                    <a:ext uri="{9D8B030D-6E8A-4147-A177-3AD203B41FA5}">
                      <a16:colId xmlns:a16="http://schemas.microsoft.com/office/drawing/2014/main" val="1538578343"/>
                    </a:ext>
                  </a:extLst>
                </a:gridCol>
                <a:gridCol w="1338119">
                  <a:extLst>
                    <a:ext uri="{9D8B030D-6E8A-4147-A177-3AD203B41FA5}">
                      <a16:colId xmlns:a16="http://schemas.microsoft.com/office/drawing/2014/main" val="3839354978"/>
                    </a:ext>
                  </a:extLst>
                </a:gridCol>
              </a:tblGrid>
              <a:tr h="0">
                <a:tc>
                  <a:txBody>
                    <a:bodyPr/>
                    <a:lstStyle/>
                    <a:p>
                      <a:pPr algn="ctr"/>
                      <a:r>
                        <a:rPr lang="en-US" dirty="0"/>
                        <a:t>Probabilities </a:t>
                      </a:r>
                      <a:r>
                        <a:rPr lang="en-US" dirty="0">
                          <a:sym typeface="Wingdings" panose="05000000000000000000" pitchFamily="2" charset="2"/>
                        </a:rPr>
                        <a:t></a:t>
                      </a:r>
                      <a:endParaRPr lang="en-US" dirty="0"/>
                    </a:p>
                  </a:txBody>
                  <a:tcPr/>
                </a:tc>
                <a:tc>
                  <a:txBody>
                    <a:bodyPr/>
                    <a:lstStyle/>
                    <a:p>
                      <a:pPr algn="ctr"/>
                      <a:r>
                        <a:rPr lang="en-US" dirty="0">
                          <a:solidFill>
                            <a:schemeClr val="tx1"/>
                          </a:solidFill>
                          <a:highlight>
                            <a:srgbClr val="FEFFFE"/>
                          </a:highlight>
                        </a:rPr>
                        <a:t>12.5%</a:t>
                      </a:r>
                    </a:p>
                  </a:txBody>
                  <a:tcPr anchor="ctr">
                    <a:solidFill>
                      <a:srgbClr val="92D050"/>
                    </a:solidFill>
                  </a:tcPr>
                </a:tc>
                <a:tc>
                  <a:txBody>
                    <a:bodyPr/>
                    <a:lstStyle/>
                    <a:p>
                      <a:pPr algn="ctr"/>
                      <a:r>
                        <a:rPr lang="en-US" dirty="0">
                          <a:solidFill>
                            <a:schemeClr val="tx1"/>
                          </a:solidFill>
                          <a:highlight>
                            <a:srgbClr val="FEFFFE"/>
                          </a:highlight>
                        </a:rPr>
                        <a:t>25%</a:t>
                      </a:r>
                    </a:p>
                  </a:txBody>
                  <a:tcPr anchor="ctr">
                    <a:solidFill>
                      <a:srgbClr val="92D050"/>
                    </a:solidFill>
                  </a:tcPr>
                </a:tc>
                <a:tc>
                  <a:txBody>
                    <a:bodyPr/>
                    <a:lstStyle/>
                    <a:p>
                      <a:pPr algn="ctr"/>
                      <a:r>
                        <a:rPr lang="en-US" dirty="0">
                          <a:solidFill>
                            <a:schemeClr val="tx1"/>
                          </a:solidFill>
                          <a:highlight>
                            <a:srgbClr val="FEFFFE"/>
                          </a:highlight>
                        </a:rPr>
                        <a:t>37.5%</a:t>
                      </a:r>
                    </a:p>
                  </a:txBody>
                  <a:tcPr anchor="ctr">
                    <a:solidFill>
                      <a:srgbClr val="92D050"/>
                    </a:solidFill>
                  </a:tcPr>
                </a:tc>
                <a:tc>
                  <a:txBody>
                    <a:bodyPr/>
                    <a:lstStyle/>
                    <a:p>
                      <a:pPr algn="ctr"/>
                      <a:r>
                        <a:rPr lang="en-US" dirty="0">
                          <a:solidFill>
                            <a:schemeClr val="tx1"/>
                          </a:solidFill>
                          <a:highlight>
                            <a:srgbClr val="FEFFFE"/>
                          </a:highlight>
                        </a:rPr>
                        <a:t>25%</a:t>
                      </a:r>
                    </a:p>
                  </a:txBody>
                  <a:tcPr anchor="ctr">
                    <a:solidFill>
                      <a:srgbClr val="92D050"/>
                    </a:solidFill>
                  </a:tcPr>
                </a:tc>
                <a:tc>
                  <a:txBody>
                    <a:bodyPr/>
                    <a:lstStyle/>
                    <a:p>
                      <a:pPr algn="ctr"/>
                      <a:endParaRPr lang="en-US" dirty="0">
                        <a:highlight>
                          <a:srgbClr val="FEFFFE"/>
                        </a:highlight>
                      </a:endParaRPr>
                    </a:p>
                  </a:txBody>
                  <a:tcPr/>
                </a:tc>
                <a:extLst>
                  <a:ext uri="{0D108BD9-81ED-4DB2-BD59-A6C34878D82A}">
                    <a16:rowId xmlns:a16="http://schemas.microsoft.com/office/drawing/2014/main" val="1917723481"/>
                  </a:ext>
                </a:extLst>
              </a:tr>
              <a:tr h="670120">
                <a:tc>
                  <a:txBody>
                    <a:bodyPr/>
                    <a:lstStyle/>
                    <a:p>
                      <a:pPr algn="ctr"/>
                      <a:r>
                        <a:rPr lang="en-US" dirty="0"/>
                        <a:t>Choice\State of Nature</a:t>
                      </a:r>
                    </a:p>
                  </a:txBody>
                  <a:tcPr/>
                </a:tc>
                <a:tc>
                  <a:txBody>
                    <a:bodyPr/>
                    <a:lstStyle/>
                    <a:p>
                      <a:pPr algn="ctr"/>
                      <a:r>
                        <a:rPr lang="en-US" dirty="0"/>
                        <a:t>Demand = 200</a:t>
                      </a:r>
                    </a:p>
                  </a:txBody>
                  <a:tcPr anchor="ctr"/>
                </a:tc>
                <a:tc>
                  <a:txBody>
                    <a:bodyPr/>
                    <a:lstStyle/>
                    <a:p>
                      <a:pPr algn="ctr"/>
                      <a:r>
                        <a:rPr lang="en-US" dirty="0"/>
                        <a:t>Demand = 400</a:t>
                      </a:r>
                    </a:p>
                  </a:txBody>
                  <a:tcPr anchor="ctr"/>
                </a:tc>
                <a:tc>
                  <a:txBody>
                    <a:bodyPr/>
                    <a:lstStyle/>
                    <a:p>
                      <a:pPr algn="ctr"/>
                      <a:r>
                        <a:rPr lang="en-US" dirty="0"/>
                        <a:t>Demand = 600</a:t>
                      </a:r>
                    </a:p>
                  </a:txBody>
                  <a:tcPr anchor="ctr"/>
                </a:tc>
                <a:tc>
                  <a:txBody>
                    <a:bodyPr/>
                    <a:lstStyle/>
                    <a:p>
                      <a:pPr algn="ctr"/>
                      <a:r>
                        <a:rPr lang="en-US" dirty="0"/>
                        <a:t>Demand = 800</a:t>
                      </a:r>
                    </a:p>
                  </a:txBody>
                  <a:tcPr anchor="ctr"/>
                </a:tc>
                <a:tc>
                  <a:txBody>
                    <a:bodyPr/>
                    <a:lstStyle/>
                    <a:p>
                      <a:pPr algn="ctr"/>
                      <a:r>
                        <a:rPr lang="en-US" sz="3600" dirty="0"/>
                        <a:t>EV</a:t>
                      </a:r>
                    </a:p>
                  </a:txBody>
                  <a:tcPr anchor="ctr"/>
                </a:tc>
                <a:extLst>
                  <a:ext uri="{0D108BD9-81ED-4DB2-BD59-A6C34878D82A}">
                    <a16:rowId xmlns:a16="http://schemas.microsoft.com/office/drawing/2014/main" val="1540578838"/>
                  </a:ext>
                </a:extLst>
              </a:tr>
              <a:tr h="670120">
                <a:tc>
                  <a:txBody>
                    <a:bodyPr/>
                    <a:lstStyle/>
                    <a:p>
                      <a:pPr algn="ctr"/>
                      <a:r>
                        <a:rPr lang="en-US" sz="2000" dirty="0"/>
                        <a:t>Buy 250 pounds</a:t>
                      </a:r>
                    </a:p>
                  </a:txBody>
                  <a:tcPr/>
                </a:tc>
                <a:tc>
                  <a:txBody>
                    <a:bodyPr/>
                    <a:lstStyle/>
                    <a:p>
                      <a:pPr algn="ctr"/>
                      <a:r>
                        <a:rPr lang="en-US" sz="3200" dirty="0"/>
                        <a:t>$23</a:t>
                      </a:r>
                    </a:p>
                  </a:txBody>
                  <a:tcPr/>
                </a:tc>
                <a:tc>
                  <a:txBody>
                    <a:bodyPr/>
                    <a:lstStyle/>
                    <a:p>
                      <a:pPr algn="ctr"/>
                      <a:r>
                        <a:rPr lang="en-US" sz="3200" dirty="0"/>
                        <a:t>$47.50</a:t>
                      </a:r>
                    </a:p>
                  </a:txBody>
                  <a:tcPr/>
                </a:tc>
                <a:tc>
                  <a:txBody>
                    <a:bodyPr/>
                    <a:lstStyle/>
                    <a:p>
                      <a:pPr algn="ctr"/>
                      <a:r>
                        <a:rPr lang="en-US" sz="3200" dirty="0"/>
                        <a:t>$47.50</a:t>
                      </a:r>
                    </a:p>
                  </a:txBody>
                  <a:tcPr/>
                </a:tc>
                <a:tc>
                  <a:txBody>
                    <a:bodyPr/>
                    <a:lstStyle/>
                    <a:p>
                      <a:pPr algn="ctr"/>
                      <a:r>
                        <a:rPr lang="en-US" sz="3200" dirty="0"/>
                        <a:t>$47.50</a:t>
                      </a:r>
                    </a:p>
                  </a:txBody>
                  <a:tcPr/>
                </a:tc>
                <a:tc>
                  <a:txBody>
                    <a:bodyPr/>
                    <a:lstStyle/>
                    <a:p>
                      <a:pPr algn="ctr"/>
                      <a:r>
                        <a:rPr lang="en-US" sz="3600" dirty="0"/>
                        <a:t>$44</a:t>
                      </a:r>
                    </a:p>
                  </a:txBody>
                  <a:tcPr>
                    <a:solidFill>
                      <a:srgbClr val="92D050"/>
                    </a:solidFill>
                  </a:tcPr>
                </a:tc>
                <a:extLst>
                  <a:ext uri="{0D108BD9-81ED-4DB2-BD59-A6C34878D82A}">
                    <a16:rowId xmlns:a16="http://schemas.microsoft.com/office/drawing/2014/main" val="3929896755"/>
                  </a:ext>
                </a:extLst>
              </a:tr>
              <a:tr h="670120">
                <a:tc>
                  <a:txBody>
                    <a:bodyPr/>
                    <a:lstStyle/>
                    <a:p>
                      <a:pPr algn="ctr"/>
                      <a:r>
                        <a:rPr lang="en-US" sz="2000" dirty="0"/>
                        <a:t>Buy 500 pounds</a:t>
                      </a:r>
                    </a:p>
                  </a:txBody>
                  <a:tcPr/>
                </a:tc>
                <a:tc>
                  <a:txBody>
                    <a:bodyPr/>
                    <a:lstStyle/>
                    <a:p>
                      <a:pPr algn="ctr"/>
                      <a:r>
                        <a:rPr lang="en-US" sz="3200" dirty="0"/>
                        <a:t>-$52</a:t>
                      </a:r>
                    </a:p>
                  </a:txBody>
                  <a:tcPr/>
                </a:tc>
                <a:tc>
                  <a:txBody>
                    <a:bodyPr/>
                    <a:lstStyle/>
                    <a:p>
                      <a:pPr algn="ctr"/>
                      <a:r>
                        <a:rPr lang="en-US" sz="3200" dirty="0"/>
                        <a:t>$46</a:t>
                      </a:r>
                    </a:p>
                  </a:txBody>
                  <a:tcPr/>
                </a:tc>
                <a:tc>
                  <a:txBody>
                    <a:bodyPr/>
                    <a:lstStyle/>
                    <a:p>
                      <a:pPr algn="ctr"/>
                      <a:r>
                        <a:rPr lang="en-US" sz="3200" dirty="0"/>
                        <a:t>$95</a:t>
                      </a:r>
                    </a:p>
                  </a:txBody>
                  <a:tcPr/>
                </a:tc>
                <a:tc>
                  <a:txBody>
                    <a:bodyPr/>
                    <a:lstStyle/>
                    <a:p>
                      <a:pPr algn="ctr"/>
                      <a:r>
                        <a:rPr lang="en-US" sz="3200" dirty="0"/>
                        <a:t>$95</a:t>
                      </a:r>
                    </a:p>
                  </a:txBody>
                  <a:tcPr/>
                </a:tc>
                <a:tc>
                  <a:txBody>
                    <a:bodyPr/>
                    <a:lstStyle/>
                    <a:p>
                      <a:pPr algn="ctr"/>
                      <a:r>
                        <a:rPr lang="en-US" sz="3600" dirty="0"/>
                        <a:t>$63</a:t>
                      </a:r>
                    </a:p>
                  </a:txBody>
                  <a:tcPr>
                    <a:solidFill>
                      <a:srgbClr val="FFFF00"/>
                    </a:solidFill>
                  </a:tcPr>
                </a:tc>
                <a:extLst>
                  <a:ext uri="{0D108BD9-81ED-4DB2-BD59-A6C34878D82A}">
                    <a16:rowId xmlns:a16="http://schemas.microsoft.com/office/drawing/2014/main" val="639184070"/>
                  </a:ext>
                </a:extLst>
              </a:tr>
              <a:tr h="670120">
                <a:tc>
                  <a:txBody>
                    <a:bodyPr/>
                    <a:lstStyle/>
                    <a:p>
                      <a:pPr algn="ctr"/>
                      <a:r>
                        <a:rPr lang="en-US" sz="2000" dirty="0"/>
                        <a:t>Buy 750 pounds</a:t>
                      </a:r>
                    </a:p>
                  </a:txBody>
                  <a:tcPr/>
                </a:tc>
                <a:tc>
                  <a:txBody>
                    <a:bodyPr/>
                    <a:lstStyle/>
                    <a:p>
                      <a:pPr algn="ctr"/>
                      <a:r>
                        <a:rPr lang="en-US" sz="3200" dirty="0"/>
                        <a:t>-$127</a:t>
                      </a:r>
                    </a:p>
                  </a:txBody>
                  <a:tcPr/>
                </a:tc>
                <a:tc>
                  <a:txBody>
                    <a:bodyPr/>
                    <a:lstStyle/>
                    <a:p>
                      <a:pPr algn="ctr"/>
                      <a:r>
                        <a:rPr lang="en-US" sz="3200" dirty="0"/>
                        <a:t>-$29</a:t>
                      </a:r>
                    </a:p>
                  </a:txBody>
                  <a:tcPr/>
                </a:tc>
                <a:tc>
                  <a:txBody>
                    <a:bodyPr/>
                    <a:lstStyle/>
                    <a:p>
                      <a:pPr algn="ctr"/>
                      <a:r>
                        <a:rPr lang="en-US" sz="3200" dirty="0"/>
                        <a:t>$69</a:t>
                      </a:r>
                    </a:p>
                  </a:txBody>
                  <a:tcPr/>
                </a:tc>
                <a:tc>
                  <a:txBody>
                    <a:bodyPr/>
                    <a:lstStyle/>
                    <a:p>
                      <a:pPr algn="ctr"/>
                      <a:r>
                        <a:rPr lang="en-US" sz="3200" dirty="0"/>
                        <a:t>$142.50</a:t>
                      </a:r>
                    </a:p>
                  </a:txBody>
                  <a:tcPr/>
                </a:tc>
                <a:tc>
                  <a:txBody>
                    <a:bodyPr/>
                    <a:lstStyle/>
                    <a:p>
                      <a:pPr algn="ctr"/>
                      <a:r>
                        <a:rPr lang="en-US" sz="3600" dirty="0"/>
                        <a:t>$38</a:t>
                      </a:r>
                    </a:p>
                  </a:txBody>
                  <a:tcPr>
                    <a:solidFill>
                      <a:srgbClr val="92D050"/>
                    </a:solidFill>
                  </a:tcPr>
                </a:tc>
                <a:extLst>
                  <a:ext uri="{0D108BD9-81ED-4DB2-BD59-A6C34878D82A}">
                    <a16:rowId xmlns:a16="http://schemas.microsoft.com/office/drawing/2014/main" val="4162031025"/>
                  </a:ext>
                </a:extLst>
              </a:tr>
            </a:tbl>
          </a:graphicData>
        </a:graphic>
      </p:graphicFrame>
    </p:spTree>
    <p:extLst>
      <p:ext uri="{BB962C8B-B14F-4D97-AF65-F5344CB8AC3E}">
        <p14:creationId xmlns:p14="http://schemas.microsoft.com/office/powerpoint/2010/main" val="259494092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sp>
        <p:nvSpPr>
          <p:cNvPr id="5" name="TextBox 4">
            <a:extLst>
              <a:ext uri="{FF2B5EF4-FFF2-40B4-BE49-F238E27FC236}">
                <a16:creationId xmlns:a16="http://schemas.microsoft.com/office/drawing/2014/main" id="{1E41617E-7837-264F-BA5B-3290538CAAC7}"/>
              </a:ext>
            </a:extLst>
          </p:cNvPr>
          <p:cNvSpPr txBox="1"/>
          <p:nvPr/>
        </p:nvSpPr>
        <p:spPr>
          <a:xfrm>
            <a:off x="458636" y="244419"/>
            <a:ext cx="10123548" cy="707886"/>
          </a:xfrm>
          <a:prstGeom prst="rect">
            <a:avLst/>
          </a:prstGeom>
          <a:noFill/>
        </p:spPr>
        <p:txBody>
          <a:bodyPr wrap="square" rtlCol="0">
            <a:spAutoFit/>
          </a:bodyPr>
          <a:lstStyle/>
          <a:p>
            <a:r>
              <a:rPr lang="en-US" sz="4000" b="1" dirty="0">
                <a:solidFill>
                  <a:srgbClr val="00397A"/>
                </a:solidFill>
                <a:latin typeface="Rockwell Extra Bold" charset="0"/>
                <a:ea typeface="Rockwell Extra Bold" charset="0"/>
                <a:cs typeface="Rockwell Extra Bold" charset="0"/>
              </a:rPr>
              <a:t>The Answer (finally)</a:t>
            </a:r>
            <a:endParaRPr lang="en-US" b="1" dirty="0">
              <a:solidFill>
                <a:srgbClr val="00397A"/>
              </a:solidFill>
              <a:latin typeface="Rockwell Extra Bold" charset="0"/>
              <a:ea typeface="Rockwell Extra Bold" charset="0"/>
              <a:cs typeface="Rockwell Extra Bold" charset="0"/>
            </a:endParaRPr>
          </a:p>
        </p:txBody>
      </p:sp>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
        <p:nvSpPr>
          <p:cNvPr id="2" name="TextBox 1">
            <a:extLst>
              <a:ext uri="{FF2B5EF4-FFF2-40B4-BE49-F238E27FC236}">
                <a16:creationId xmlns:a16="http://schemas.microsoft.com/office/drawing/2014/main" id="{851BFFE6-B328-4704-BE29-A8138893A84B}"/>
              </a:ext>
            </a:extLst>
          </p:cNvPr>
          <p:cNvSpPr txBox="1"/>
          <p:nvPr/>
        </p:nvSpPr>
        <p:spPr>
          <a:xfrm>
            <a:off x="5672831" y="1946648"/>
            <a:ext cx="3249227" cy="369332"/>
          </a:xfrm>
          <a:prstGeom prst="rect">
            <a:avLst/>
          </a:prstGeom>
          <a:noFill/>
        </p:spPr>
        <p:txBody>
          <a:bodyPr wrap="square" rtlCol="0">
            <a:spAutoFit/>
          </a:bodyPr>
          <a:lstStyle/>
          <a:p>
            <a:r>
              <a:rPr lang="en-US" dirty="0"/>
              <a:t> </a:t>
            </a:r>
          </a:p>
        </p:txBody>
      </p:sp>
      <p:sp>
        <p:nvSpPr>
          <p:cNvPr id="3" name="TextBox 2">
            <a:extLst>
              <a:ext uri="{FF2B5EF4-FFF2-40B4-BE49-F238E27FC236}">
                <a16:creationId xmlns:a16="http://schemas.microsoft.com/office/drawing/2014/main" id="{E8C427D0-097E-40F1-8CBD-411787D38C02}"/>
              </a:ext>
            </a:extLst>
          </p:cNvPr>
          <p:cNvSpPr txBox="1"/>
          <p:nvPr/>
        </p:nvSpPr>
        <p:spPr>
          <a:xfrm>
            <a:off x="790113" y="1109709"/>
            <a:ext cx="9719488" cy="3046988"/>
          </a:xfrm>
          <a:prstGeom prst="rect">
            <a:avLst/>
          </a:prstGeom>
          <a:noFill/>
        </p:spPr>
        <p:txBody>
          <a:bodyPr wrap="square" rtlCol="0">
            <a:spAutoFit/>
          </a:bodyPr>
          <a:lstStyle/>
          <a:p>
            <a:r>
              <a:rPr lang="en-US" sz="3200" dirty="0"/>
              <a:t>The original problem statement asked:  According to expected value, should the manager purchase one, two or three crates of bananas?</a:t>
            </a:r>
          </a:p>
          <a:p>
            <a:endParaRPr lang="en-US" sz="3200" dirty="0"/>
          </a:p>
          <a:p>
            <a:r>
              <a:rPr lang="en-US" sz="3200" dirty="0"/>
              <a:t>Answer:  The manager should supply two crates of bananas for a maximum expected profit of about $63.</a:t>
            </a:r>
          </a:p>
        </p:txBody>
      </p:sp>
    </p:spTree>
    <p:extLst>
      <p:ext uri="{BB962C8B-B14F-4D97-AF65-F5344CB8AC3E}">
        <p14:creationId xmlns:p14="http://schemas.microsoft.com/office/powerpoint/2010/main" val="317489254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sp>
        <p:nvSpPr>
          <p:cNvPr id="5" name="TextBox 4">
            <a:extLst>
              <a:ext uri="{FF2B5EF4-FFF2-40B4-BE49-F238E27FC236}">
                <a16:creationId xmlns:a16="http://schemas.microsoft.com/office/drawing/2014/main" id="{1E41617E-7837-264F-BA5B-3290538CAAC7}"/>
              </a:ext>
            </a:extLst>
          </p:cNvPr>
          <p:cNvSpPr txBox="1"/>
          <p:nvPr/>
        </p:nvSpPr>
        <p:spPr>
          <a:xfrm>
            <a:off x="458636" y="244419"/>
            <a:ext cx="10123548" cy="707886"/>
          </a:xfrm>
          <a:prstGeom prst="rect">
            <a:avLst/>
          </a:prstGeom>
          <a:noFill/>
        </p:spPr>
        <p:txBody>
          <a:bodyPr wrap="square" rtlCol="0">
            <a:spAutoFit/>
          </a:bodyPr>
          <a:lstStyle/>
          <a:p>
            <a:r>
              <a:rPr lang="en-US" sz="4000" b="1" dirty="0">
                <a:solidFill>
                  <a:srgbClr val="00397A"/>
                </a:solidFill>
                <a:latin typeface="Rockwell Extra Bold" charset="0"/>
                <a:ea typeface="Rockwell Extra Bold" charset="0"/>
                <a:cs typeface="Rockwell Extra Bold" charset="0"/>
              </a:rPr>
              <a:t>The Answer (revisited)</a:t>
            </a:r>
            <a:endParaRPr lang="en-US" b="1" dirty="0">
              <a:solidFill>
                <a:srgbClr val="00397A"/>
              </a:solidFill>
              <a:latin typeface="Rockwell Extra Bold" charset="0"/>
              <a:ea typeface="Rockwell Extra Bold" charset="0"/>
              <a:cs typeface="Rockwell Extra Bold" charset="0"/>
            </a:endParaRPr>
          </a:p>
        </p:txBody>
      </p:sp>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
        <p:nvSpPr>
          <p:cNvPr id="2" name="TextBox 1">
            <a:extLst>
              <a:ext uri="{FF2B5EF4-FFF2-40B4-BE49-F238E27FC236}">
                <a16:creationId xmlns:a16="http://schemas.microsoft.com/office/drawing/2014/main" id="{851BFFE6-B328-4704-BE29-A8138893A84B}"/>
              </a:ext>
            </a:extLst>
          </p:cNvPr>
          <p:cNvSpPr txBox="1"/>
          <p:nvPr/>
        </p:nvSpPr>
        <p:spPr>
          <a:xfrm>
            <a:off x="5672831" y="1946648"/>
            <a:ext cx="3249227" cy="369332"/>
          </a:xfrm>
          <a:prstGeom prst="rect">
            <a:avLst/>
          </a:prstGeom>
          <a:noFill/>
        </p:spPr>
        <p:txBody>
          <a:bodyPr wrap="square" rtlCol="0">
            <a:spAutoFit/>
          </a:bodyPr>
          <a:lstStyle/>
          <a:p>
            <a:r>
              <a:rPr lang="en-US" dirty="0"/>
              <a:t> </a:t>
            </a:r>
          </a:p>
        </p:txBody>
      </p:sp>
      <p:sp>
        <p:nvSpPr>
          <p:cNvPr id="3" name="TextBox 2">
            <a:extLst>
              <a:ext uri="{FF2B5EF4-FFF2-40B4-BE49-F238E27FC236}">
                <a16:creationId xmlns:a16="http://schemas.microsoft.com/office/drawing/2014/main" id="{E8C427D0-097E-40F1-8CBD-411787D38C02}"/>
              </a:ext>
            </a:extLst>
          </p:cNvPr>
          <p:cNvSpPr txBox="1"/>
          <p:nvPr/>
        </p:nvSpPr>
        <p:spPr>
          <a:xfrm>
            <a:off x="790113" y="1109709"/>
            <a:ext cx="9719488" cy="3539430"/>
          </a:xfrm>
          <a:prstGeom prst="rect">
            <a:avLst/>
          </a:prstGeom>
          <a:noFill/>
        </p:spPr>
        <p:txBody>
          <a:bodyPr wrap="square" rtlCol="0">
            <a:spAutoFit/>
          </a:bodyPr>
          <a:lstStyle/>
          <a:p>
            <a:r>
              <a:rPr lang="en-US" sz="3200" dirty="0"/>
              <a:t>According to EV, two crates is the best choice.</a:t>
            </a:r>
          </a:p>
          <a:p>
            <a:endParaRPr lang="en-US" sz="3200" dirty="0"/>
          </a:p>
          <a:p>
            <a:r>
              <a:rPr lang="en-US" sz="3200" dirty="0"/>
              <a:t>But…</a:t>
            </a:r>
          </a:p>
          <a:p>
            <a:endParaRPr lang="en-US" sz="3200" dirty="0"/>
          </a:p>
          <a:p>
            <a:r>
              <a:rPr lang="en-US" sz="3200" dirty="0"/>
              <a:t>Can you make an argument that one crate is still the “best” choice, even with a lower EV?  How about three crates is “best,” even with the </a:t>
            </a:r>
            <a:r>
              <a:rPr lang="en-US" sz="3200" i="1" dirty="0"/>
              <a:t>lowest</a:t>
            </a:r>
            <a:r>
              <a:rPr lang="en-US" sz="3200" dirty="0"/>
              <a:t> EV?</a:t>
            </a:r>
          </a:p>
        </p:txBody>
      </p:sp>
    </p:spTree>
    <p:extLst>
      <p:ext uri="{BB962C8B-B14F-4D97-AF65-F5344CB8AC3E}">
        <p14:creationId xmlns:p14="http://schemas.microsoft.com/office/powerpoint/2010/main" val="248934038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cxnSp>
        <p:nvCxnSpPr>
          <p:cNvPr id="4" name="Straight Connector 3"/>
          <p:cNvCxnSpPr/>
          <p:nvPr/>
        </p:nvCxnSpPr>
        <p:spPr>
          <a:xfrm flipH="1" flipV="1">
            <a:off x="518594" y="1352628"/>
            <a:ext cx="410794" cy="3925"/>
          </a:xfrm>
          <a:prstGeom prst="line">
            <a:avLst/>
          </a:prstGeom>
          <a:ln w="127000">
            <a:solidFill>
              <a:srgbClr val="0C387A"/>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1E41617E-7837-264F-BA5B-3290538CAAC7}"/>
              </a:ext>
            </a:extLst>
          </p:cNvPr>
          <p:cNvSpPr txBox="1"/>
          <p:nvPr/>
        </p:nvSpPr>
        <p:spPr>
          <a:xfrm>
            <a:off x="458635" y="244419"/>
            <a:ext cx="5585632" cy="1015663"/>
          </a:xfrm>
          <a:prstGeom prst="rect">
            <a:avLst/>
          </a:prstGeom>
          <a:noFill/>
        </p:spPr>
        <p:txBody>
          <a:bodyPr wrap="none" rtlCol="0">
            <a:spAutoFit/>
          </a:bodyPr>
          <a:lstStyle/>
          <a:p>
            <a:r>
              <a:rPr lang="en-US" sz="6000" b="1" dirty="0">
                <a:solidFill>
                  <a:srgbClr val="00397A"/>
                </a:solidFill>
                <a:latin typeface="Rockwell Extra Bold" charset="0"/>
                <a:ea typeface="Rockwell Extra Bold" charset="0"/>
                <a:cs typeface="Rockwell Extra Bold" charset="0"/>
              </a:rPr>
              <a:t>Uncertainty</a:t>
            </a:r>
            <a:endParaRPr lang="en-US" sz="4000" b="1" dirty="0">
              <a:solidFill>
                <a:srgbClr val="00397A"/>
              </a:solidFill>
              <a:latin typeface="Rockwell Extra Bold" charset="0"/>
              <a:ea typeface="Rockwell Extra Bold" charset="0"/>
              <a:cs typeface="Rockwell Extra Bold" charset="0"/>
            </a:endParaRPr>
          </a:p>
        </p:txBody>
      </p:sp>
      <p:sp>
        <p:nvSpPr>
          <p:cNvPr id="6" name="TextBox 5">
            <a:extLst>
              <a:ext uri="{FF2B5EF4-FFF2-40B4-BE49-F238E27FC236}">
                <a16:creationId xmlns:a16="http://schemas.microsoft.com/office/drawing/2014/main" id="{2D65CD9F-0584-9440-A4FB-A6F6CB738971}"/>
              </a:ext>
            </a:extLst>
          </p:cNvPr>
          <p:cNvSpPr txBox="1"/>
          <p:nvPr/>
        </p:nvSpPr>
        <p:spPr>
          <a:xfrm>
            <a:off x="225552" y="1578810"/>
            <a:ext cx="4663456" cy="2554545"/>
          </a:xfrm>
          <a:prstGeom prst="rect">
            <a:avLst/>
          </a:prstGeom>
          <a:noFill/>
        </p:spPr>
        <p:txBody>
          <a:bodyPr wrap="none" rtlCol="0">
            <a:spAutoFit/>
          </a:bodyPr>
          <a:lstStyle/>
          <a:p>
            <a:pPr marL="285750" indent="-285750">
              <a:buFont typeface="Wingdings" panose="05000000000000000000" pitchFamily="2" charset="2"/>
              <a:buChar char="ü"/>
            </a:pPr>
            <a:r>
              <a:rPr lang="en-US" sz="4000" b="1" dirty="0">
                <a:solidFill>
                  <a:schemeClr val="tx2"/>
                </a:solidFill>
                <a:latin typeface="Avenir Book" panose="02000503020000020003" pitchFamily="2" charset="0"/>
              </a:rPr>
              <a:t>Cost of fuel </a:t>
            </a:r>
          </a:p>
          <a:p>
            <a:pPr marL="285750" indent="-285750">
              <a:buFont typeface="Wingdings" panose="05000000000000000000" pitchFamily="2" charset="2"/>
              <a:buChar char="ü"/>
            </a:pPr>
            <a:r>
              <a:rPr lang="en-US" sz="4000" b="1" dirty="0">
                <a:solidFill>
                  <a:schemeClr val="tx2"/>
                </a:solidFill>
                <a:latin typeface="Avenir Book" panose="02000503020000020003" pitchFamily="2" charset="0"/>
              </a:rPr>
              <a:t>Real Estate</a:t>
            </a:r>
          </a:p>
          <a:p>
            <a:pPr marL="285750" indent="-285750">
              <a:buFont typeface="Wingdings" panose="05000000000000000000" pitchFamily="2" charset="2"/>
              <a:buChar char="ü"/>
            </a:pPr>
            <a:r>
              <a:rPr lang="en-US" sz="4000" b="1" dirty="0">
                <a:solidFill>
                  <a:schemeClr val="tx2"/>
                </a:solidFill>
                <a:latin typeface="Avenir Book" panose="02000503020000020003" pitchFamily="2" charset="0"/>
              </a:rPr>
              <a:t>Stock Market</a:t>
            </a:r>
          </a:p>
          <a:p>
            <a:pPr marL="285750" indent="-285750">
              <a:buFont typeface="Wingdings" panose="05000000000000000000" pitchFamily="2" charset="2"/>
              <a:buChar char="ü"/>
            </a:pPr>
            <a:r>
              <a:rPr lang="en-US" sz="4000" b="1" dirty="0">
                <a:solidFill>
                  <a:schemeClr val="tx2"/>
                </a:solidFill>
                <a:latin typeface="Avenir Book" panose="02000503020000020003" pitchFamily="2" charset="0"/>
              </a:rPr>
              <a:t>Consumer Demand</a:t>
            </a:r>
          </a:p>
        </p:txBody>
      </p:sp>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
        <p:nvSpPr>
          <p:cNvPr id="2" name="TextBox 1">
            <a:extLst>
              <a:ext uri="{FF2B5EF4-FFF2-40B4-BE49-F238E27FC236}">
                <a16:creationId xmlns:a16="http://schemas.microsoft.com/office/drawing/2014/main" id="{851BFFE6-B328-4704-BE29-A8138893A84B}"/>
              </a:ext>
            </a:extLst>
          </p:cNvPr>
          <p:cNvSpPr txBox="1"/>
          <p:nvPr/>
        </p:nvSpPr>
        <p:spPr>
          <a:xfrm>
            <a:off x="5672831" y="1946648"/>
            <a:ext cx="3249227" cy="369332"/>
          </a:xfrm>
          <a:prstGeom prst="rect">
            <a:avLst/>
          </a:prstGeom>
          <a:noFill/>
        </p:spPr>
        <p:txBody>
          <a:bodyPr wrap="square" rtlCol="0">
            <a:spAutoFit/>
          </a:bodyPr>
          <a:lstStyle/>
          <a:p>
            <a:r>
              <a:rPr lang="en-US" dirty="0"/>
              <a:t> </a:t>
            </a:r>
          </a:p>
        </p:txBody>
      </p:sp>
      <p:pic>
        <p:nvPicPr>
          <p:cNvPr id="9" name="Picture 8" descr="A person wearing a white shirt&#10;&#10;Description automatically generated">
            <a:extLst>
              <a:ext uri="{FF2B5EF4-FFF2-40B4-BE49-F238E27FC236}">
                <a16:creationId xmlns:a16="http://schemas.microsoft.com/office/drawing/2014/main" id="{9C19707A-1949-4DB1-B643-E577DE5BAA21}"/>
              </a:ext>
            </a:extLst>
          </p:cNvPr>
          <p:cNvPicPr>
            <a:picLocks noChangeAspect="1"/>
          </p:cNvPicPr>
          <p:nvPr/>
        </p:nvPicPr>
        <p:blipFill>
          <a:blip r:embed="rId4"/>
          <a:stretch>
            <a:fillRect/>
          </a:stretch>
        </p:blipFill>
        <p:spPr>
          <a:xfrm>
            <a:off x="7056221" y="1504555"/>
            <a:ext cx="1743075" cy="2619375"/>
          </a:xfrm>
          <a:prstGeom prst="rect">
            <a:avLst/>
          </a:prstGeom>
        </p:spPr>
      </p:pic>
      <p:sp>
        <p:nvSpPr>
          <p:cNvPr id="11" name="TextBox 10">
            <a:extLst>
              <a:ext uri="{FF2B5EF4-FFF2-40B4-BE49-F238E27FC236}">
                <a16:creationId xmlns:a16="http://schemas.microsoft.com/office/drawing/2014/main" id="{68E6126E-4D03-4A85-859C-E763AF569692}"/>
              </a:ext>
            </a:extLst>
          </p:cNvPr>
          <p:cNvSpPr txBox="1"/>
          <p:nvPr/>
        </p:nvSpPr>
        <p:spPr>
          <a:xfrm>
            <a:off x="9064101" y="1713390"/>
            <a:ext cx="1743075" cy="2308324"/>
          </a:xfrm>
          <a:prstGeom prst="rect">
            <a:avLst/>
          </a:prstGeom>
          <a:noFill/>
        </p:spPr>
        <p:txBody>
          <a:bodyPr wrap="square" rtlCol="0">
            <a:spAutoFit/>
          </a:bodyPr>
          <a:lstStyle/>
          <a:p>
            <a:r>
              <a:rPr lang="en-US" dirty="0"/>
              <a:t>“Things change, people change, hairstyles change, interest rates fluctuate.”  {Trivia: Name the character and the movie.}</a:t>
            </a:r>
          </a:p>
        </p:txBody>
      </p:sp>
    </p:spTree>
    <p:extLst>
      <p:ext uri="{BB962C8B-B14F-4D97-AF65-F5344CB8AC3E}">
        <p14:creationId xmlns:p14="http://schemas.microsoft.com/office/powerpoint/2010/main" val="30214718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sp>
        <p:nvSpPr>
          <p:cNvPr id="5" name="TextBox 4">
            <a:extLst>
              <a:ext uri="{FF2B5EF4-FFF2-40B4-BE49-F238E27FC236}">
                <a16:creationId xmlns:a16="http://schemas.microsoft.com/office/drawing/2014/main" id="{1E41617E-7837-264F-BA5B-3290538CAAC7}"/>
              </a:ext>
            </a:extLst>
          </p:cNvPr>
          <p:cNvSpPr txBox="1"/>
          <p:nvPr/>
        </p:nvSpPr>
        <p:spPr>
          <a:xfrm>
            <a:off x="458636" y="244419"/>
            <a:ext cx="10123548" cy="984885"/>
          </a:xfrm>
          <a:prstGeom prst="rect">
            <a:avLst/>
          </a:prstGeom>
          <a:noFill/>
        </p:spPr>
        <p:txBody>
          <a:bodyPr wrap="square" rtlCol="0">
            <a:spAutoFit/>
          </a:bodyPr>
          <a:lstStyle/>
          <a:p>
            <a:r>
              <a:rPr lang="en-US" sz="4000" b="1" dirty="0">
                <a:solidFill>
                  <a:srgbClr val="00397A"/>
                </a:solidFill>
                <a:latin typeface="Rockwell Extra Bold" charset="0"/>
                <a:ea typeface="Rockwell Extra Bold" charset="0"/>
                <a:cs typeface="Rockwell Extra Bold" charset="0"/>
              </a:rPr>
              <a:t>Decision Analysis Example A</a:t>
            </a:r>
          </a:p>
          <a:p>
            <a:r>
              <a:rPr lang="en-US" b="1" dirty="0">
                <a:solidFill>
                  <a:srgbClr val="00397A"/>
                </a:solidFill>
                <a:latin typeface="Rockwell Extra Bold" charset="0"/>
                <a:ea typeface="Rockwell Extra Bold" charset="0"/>
                <a:cs typeface="Rockwell Extra Bold" charset="0"/>
              </a:rPr>
              <a:t>(from course webpage, file called Decision Analysis Intro and HW2) </a:t>
            </a:r>
          </a:p>
        </p:txBody>
      </p:sp>
      <p:sp>
        <p:nvSpPr>
          <p:cNvPr id="6" name="TextBox 5">
            <a:extLst>
              <a:ext uri="{FF2B5EF4-FFF2-40B4-BE49-F238E27FC236}">
                <a16:creationId xmlns:a16="http://schemas.microsoft.com/office/drawing/2014/main" id="{2D65CD9F-0584-9440-A4FB-A6F6CB738971}"/>
              </a:ext>
            </a:extLst>
          </p:cNvPr>
          <p:cNvSpPr txBox="1"/>
          <p:nvPr/>
        </p:nvSpPr>
        <p:spPr>
          <a:xfrm>
            <a:off x="722224" y="1557854"/>
            <a:ext cx="10550379" cy="3293209"/>
          </a:xfrm>
          <a:prstGeom prst="rect">
            <a:avLst/>
          </a:prstGeom>
          <a:noFill/>
        </p:spPr>
        <p:txBody>
          <a:bodyPr wrap="square" rtlCol="0">
            <a:spAutoFit/>
          </a:bodyPr>
          <a:lstStyle/>
          <a:p>
            <a:r>
              <a:rPr lang="en-US" sz="2400" dirty="0"/>
              <a:t>A) A grocery store manager must decide how many crates of bananas to purchase for the upcoming week.  Each crate holds 250 pounds of bananas and costs $75.  The bananas sell for $0.49 per pound and by the end of the week any unsold bananas must be thrown away.  Over the last eight weeks, demand has been 200 pounds once, 400 pounds twice, 600 pounds three times, and 800 pounds twice.  According to expected value, should the manager purchase one, two or three crates of bananas?  </a:t>
            </a:r>
            <a:r>
              <a:rPr lang="en-US" sz="2400" dirty="0">
                <a:solidFill>
                  <a:schemeClr val="bg2">
                    <a:lumMod val="90000"/>
                  </a:schemeClr>
                </a:solidFill>
              </a:rPr>
              <a:t>What is the best decision according to minimax regret?</a:t>
            </a:r>
          </a:p>
          <a:p>
            <a:endParaRPr lang="en-US" sz="4000" b="1" dirty="0">
              <a:solidFill>
                <a:schemeClr val="tx2"/>
              </a:solidFill>
              <a:latin typeface="Avenir Book" panose="02000503020000020003" pitchFamily="2" charset="0"/>
            </a:endParaRPr>
          </a:p>
        </p:txBody>
      </p:sp>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
        <p:nvSpPr>
          <p:cNvPr id="2" name="TextBox 1">
            <a:extLst>
              <a:ext uri="{FF2B5EF4-FFF2-40B4-BE49-F238E27FC236}">
                <a16:creationId xmlns:a16="http://schemas.microsoft.com/office/drawing/2014/main" id="{851BFFE6-B328-4704-BE29-A8138893A84B}"/>
              </a:ext>
            </a:extLst>
          </p:cNvPr>
          <p:cNvSpPr txBox="1"/>
          <p:nvPr/>
        </p:nvSpPr>
        <p:spPr>
          <a:xfrm>
            <a:off x="5672831" y="1946648"/>
            <a:ext cx="3249227"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16367672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cxnSp>
        <p:nvCxnSpPr>
          <p:cNvPr id="4" name="Straight Connector 3"/>
          <p:cNvCxnSpPr/>
          <p:nvPr/>
        </p:nvCxnSpPr>
        <p:spPr>
          <a:xfrm flipH="1" flipV="1">
            <a:off x="518594" y="1352628"/>
            <a:ext cx="410794" cy="3925"/>
          </a:xfrm>
          <a:prstGeom prst="line">
            <a:avLst/>
          </a:prstGeom>
          <a:ln w="127000">
            <a:solidFill>
              <a:srgbClr val="0C387A"/>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1E41617E-7837-264F-BA5B-3290538CAAC7}"/>
              </a:ext>
            </a:extLst>
          </p:cNvPr>
          <p:cNvSpPr txBox="1"/>
          <p:nvPr/>
        </p:nvSpPr>
        <p:spPr>
          <a:xfrm>
            <a:off x="458635" y="244419"/>
            <a:ext cx="10455106" cy="584775"/>
          </a:xfrm>
          <a:prstGeom prst="rect">
            <a:avLst/>
          </a:prstGeom>
          <a:noFill/>
        </p:spPr>
        <p:txBody>
          <a:bodyPr wrap="none" rtlCol="0">
            <a:spAutoFit/>
          </a:bodyPr>
          <a:lstStyle/>
          <a:p>
            <a:r>
              <a:rPr lang="en-US" sz="3200" b="1" dirty="0">
                <a:solidFill>
                  <a:srgbClr val="00397A"/>
                </a:solidFill>
                <a:latin typeface="Rockwell Extra Bold" charset="0"/>
                <a:ea typeface="Rockwell Extra Bold" charset="0"/>
                <a:cs typeface="Rockwell Extra Bold" charset="0"/>
              </a:rPr>
              <a:t>Decision Alternatives and States of Nature</a:t>
            </a:r>
          </a:p>
        </p:txBody>
      </p:sp>
      <p:sp>
        <p:nvSpPr>
          <p:cNvPr id="6" name="TextBox 5">
            <a:extLst>
              <a:ext uri="{FF2B5EF4-FFF2-40B4-BE49-F238E27FC236}">
                <a16:creationId xmlns:a16="http://schemas.microsoft.com/office/drawing/2014/main" id="{2D65CD9F-0584-9440-A4FB-A6F6CB738971}"/>
              </a:ext>
            </a:extLst>
          </p:cNvPr>
          <p:cNvSpPr txBox="1"/>
          <p:nvPr/>
        </p:nvSpPr>
        <p:spPr>
          <a:xfrm>
            <a:off x="458634" y="1541644"/>
            <a:ext cx="10318857" cy="3108543"/>
          </a:xfrm>
          <a:prstGeom prst="rect">
            <a:avLst/>
          </a:prstGeom>
          <a:noFill/>
        </p:spPr>
        <p:txBody>
          <a:bodyPr wrap="square" rtlCol="0">
            <a:spAutoFit/>
          </a:bodyPr>
          <a:lstStyle/>
          <a:p>
            <a:pPr marL="571500" indent="-571500">
              <a:buFont typeface="Arial" panose="020B0604020202020204" pitchFamily="34" charset="0"/>
              <a:buChar char="•"/>
            </a:pPr>
            <a:r>
              <a:rPr lang="en-US" sz="2800" b="1" dirty="0">
                <a:solidFill>
                  <a:schemeClr val="tx2"/>
                </a:solidFill>
                <a:latin typeface="Avenir Book" panose="02000503020000020003" pitchFamily="2" charset="0"/>
              </a:rPr>
              <a:t>Decision Alternatives = Choices = Options = How many pounds of bananas to buy?  250? 500? Or 750?  This is our choice, we control it.</a:t>
            </a:r>
          </a:p>
          <a:p>
            <a:pPr marL="571500" indent="-571500">
              <a:buFont typeface="Arial" panose="020B0604020202020204" pitchFamily="34" charset="0"/>
              <a:buChar char="•"/>
            </a:pPr>
            <a:r>
              <a:rPr lang="en-US" sz="2800" b="1" dirty="0">
                <a:solidFill>
                  <a:schemeClr val="tx2"/>
                </a:solidFill>
                <a:latin typeface="Avenir Book" panose="02000503020000020003" pitchFamily="2" charset="0"/>
              </a:rPr>
              <a:t>States of Nature = Random Demand = How much customers want?  200 pounds? 400? 600? Or 800?  This amount is </a:t>
            </a:r>
            <a:r>
              <a:rPr lang="en-US" sz="2800" b="1" i="1" dirty="0">
                <a:solidFill>
                  <a:schemeClr val="tx2"/>
                </a:solidFill>
                <a:latin typeface="Avenir Book" panose="02000503020000020003" pitchFamily="2" charset="0"/>
              </a:rPr>
              <a:t>uncertain</a:t>
            </a:r>
            <a:r>
              <a:rPr lang="en-US" sz="2800" b="1" dirty="0">
                <a:solidFill>
                  <a:schemeClr val="tx2"/>
                </a:solidFill>
                <a:latin typeface="Avenir Book" panose="02000503020000020003" pitchFamily="2" charset="0"/>
              </a:rPr>
              <a:t> and out of our control.  (We can estimate these amounts thanks to historical data over the last several weeks.)</a:t>
            </a:r>
          </a:p>
        </p:txBody>
      </p:sp>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
        <p:nvSpPr>
          <p:cNvPr id="2" name="TextBox 1">
            <a:extLst>
              <a:ext uri="{FF2B5EF4-FFF2-40B4-BE49-F238E27FC236}">
                <a16:creationId xmlns:a16="http://schemas.microsoft.com/office/drawing/2014/main" id="{851BFFE6-B328-4704-BE29-A8138893A84B}"/>
              </a:ext>
            </a:extLst>
          </p:cNvPr>
          <p:cNvSpPr txBox="1"/>
          <p:nvPr/>
        </p:nvSpPr>
        <p:spPr>
          <a:xfrm>
            <a:off x="5672831" y="1946648"/>
            <a:ext cx="3249227"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337212891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cxnSp>
        <p:nvCxnSpPr>
          <p:cNvPr id="4" name="Straight Connector 3"/>
          <p:cNvCxnSpPr/>
          <p:nvPr/>
        </p:nvCxnSpPr>
        <p:spPr>
          <a:xfrm flipH="1" flipV="1">
            <a:off x="518594" y="1352628"/>
            <a:ext cx="410794" cy="3925"/>
          </a:xfrm>
          <a:prstGeom prst="line">
            <a:avLst/>
          </a:prstGeom>
          <a:ln w="127000">
            <a:solidFill>
              <a:srgbClr val="0C387A"/>
            </a:solidFill>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1E41617E-7837-264F-BA5B-3290538CAAC7}"/>
              </a:ext>
            </a:extLst>
          </p:cNvPr>
          <p:cNvSpPr txBox="1"/>
          <p:nvPr/>
        </p:nvSpPr>
        <p:spPr>
          <a:xfrm>
            <a:off x="458635" y="244419"/>
            <a:ext cx="10442923" cy="646331"/>
          </a:xfrm>
          <a:prstGeom prst="rect">
            <a:avLst/>
          </a:prstGeom>
          <a:noFill/>
        </p:spPr>
        <p:txBody>
          <a:bodyPr wrap="none" rtlCol="0">
            <a:spAutoFit/>
          </a:bodyPr>
          <a:lstStyle/>
          <a:p>
            <a:r>
              <a:rPr lang="en-US" sz="3600" b="1" dirty="0">
                <a:solidFill>
                  <a:srgbClr val="00397A"/>
                </a:solidFill>
                <a:latin typeface="Rockwell Extra Bold" charset="0"/>
                <a:ea typeface="Rockwell Extra Bold" charset="0"/>
                <a:cs typeface="Rockwell Extra Bold" charset="0"/>
              </a:rPr>
              <a:t>How uncertainty makes this difficult.</a:t>
            </a:r>
          </a:p>
        </p:txBody>
      </p:sp>
      <p:sp>
        <p:nvSpPr>
          <p:cNvPr id="6" name="TextBox 5">
            <a:extLst>
              <a:ext uri="{FF2B5EF4-FFF2-40B4-BE49-F238E27FC236}">
                <a16:creationId xmlns:a16="http://schemas.microsoft.com/office/drawing/2014/main" id="{2D65CD9F-0584-9440-A4FB-A6F6CB738971}"/>
              </a:ext>
            </a:extLst>
          </p:cNvPr>
          <p:cNvSpPr txBox="1"/>
          <p:nvPr/>
        </p:nvSpPr>
        <p:spPr>
          <a:xfrm>
            <a:off x="458634" y="1541643"/>
            <a:ext cx="9466601" cy="2862322"/>
          </a:xfrm>
          <a:prstGeom prst="rect">
            <a:avLst/>
          </a:prstGeom>
          <a:noFill/>
        </p:spPr>
        <p:txBody>
          <a:bodyPr wrap="square" rtlCol="0">
            <a:spAutoFit/>
          </a:bodyPr>
          <a:lstStyle/>
          <a:p>
            <a:r>
              <a:rPr lang="en-US" sz="3600" b="1" dirty="0">
                <a:solidFill>
                  <a:schemeClr val="tx2"/>
                </a:solidFill>
                <a:latin typeface="Avenir Book" panose="02000503020000020003" pitchFamily="2" charset="0"/>
              </a:rPr>
              <a:t>We don’t know demand in advance…</a:t>
            </a:r>
          </a:p>
          <a:p>
            <a:pPr marL="571500" indent="-571500">
              <a:buFont typeface="Arial" panose="020B0604020202020204" pitchFamily="34" charset="0"/>
              <a:buChar char="•"/>
            </a:pPr>
            <a:r>
              <a:rPr lang="en-US" sz="3600" b="1" dirty="0">
                <a:solidFill>
                  <a:schemeClr val="tx2"/>
                </a:solidFill>
                <a:latin typeface="Avenir Book" panose="02000503020000020003" pitchFamily="2" charset="0"/>
              </a:rPr>
              <a:t>If we buy too much, we get rotten bananas.</a:t>
            </a:r>
          </a:p>
          <a:p>
            <a:pPr marL="571500" indent="-571500">
              <a:buFont typeface="Arial" panose="020B0604020202020204" pitchFamily="34" charset="0"/>
              <a:buChar char="•"/>
            </a:pPr>
            <a:r>
              <a:rPr lang="en-US" sz="3600" b="1" dirty="0">
                <a:solidFill>
                  <a:schemeClr val="tx2"/>
                </a:solidFill>
                <a:latin typeface="Avenir Book" panose="02000503020000020003" pitchFamily="2" charset="0"/>
              </a:rPr>
              <a:t>If we don’t buy enough, we miss out on potential profit and customers will be dissatisfied.</a:t>
            </a:r>
          </a:p>
        </p:txBody>
      </p:sp>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
        <p:nvSpPr>
          <p:cNvPr id="2" name="TextBox 1">
            <a:extLst>
              <a:ext uri="{FF2B5EF4-FFF2-40B4-BE49-F238E27FC236}">
                <a16:creationId xmlns:a16="http://schemas.microsoft.com/office/drawing/2014/main" id="{851BFFE6-B328-4704-BE29-A8138893A84B}"/>
              </a:ext>
            </a:extLst>
          </p:cNvPr>
          <p:cNvSpPr txBox="1"/>
          <p:nvPr/>
        </p:nvSpPr>
        <p:spPr>
          <a:xfrm>
            <a:off x="5672831" y="1946648"/>
            <a:ext cx="3249227" cy="369332"/>
          </a:xfrm>
          <a:prstGeom prst="rect">
            <a:avLst/>
          </a:prstGeom>
          <a:noFill/>
        </p:spPr>
        <p:txBody>
          <a:bodyPr wrap="square" rtlCol="0">
            <a:spAutoFit/>
          </a:bodyPr>
          <a:lstStyle/>
          <a:p>
            <a:r>
              <a:rPr lang="en-US" dirty="0"/>
              <a:t> </a:t>
            </a:r>
          </a:p>
        </p:txBody>
      </p:sp>
      <p:pic>
        <p:nvPicPr>
          <p:cNvPr id="3" name="Picture 2">
            <a:extLst>
              <a:ext uri="{FF2B5EF4-FFF2-40B4-BE49-F238E27FC236}">
                <a16:creationId xmlns:a16="http://schemas.microsoft.com/office/drawing/2014/main" id="{8DD063E7-F121-49EA-B74B-DA5529CBA7A2}"/>
              </a:ext>
            </a:extLst>
          </p:cNvPr>
          <p:cNvPicPr>
            <a:picLocks noChangeAspect="1"/>
          </p:cNvPicPr>
          <p:nvPr/>
        </p:nvPicPr>
        <p:blipFill>
          <a:blip r:embed="rId4"/>
          <a:stretch>
            <a:fillRect/>
          </a:stretch>
        </p:blipFill>
        <p:spPr>
          <a:xfrm>
            <a:off x="9686324" y="1749991"/>
            <a:ext cx="2246711" cy="1077814"/>
          </a:xfrm>
          <a:prstGeom prst="rect">
            <a:avLst/>
          </a:prstGeom>
        </p:spPr>
      </p:pic>
      <p:pic>
        <p:nvPicPr>
          <p:cNvPr id="9" name="Picture 8">
            <a:extLst>
              <a:ext uri="{FF2B5EF4-FFF2-40B4-BE49-F238E27FC236}">
                <a16:creationId xmlns:a16="http://schemas.microsoft.com/office/drawing/2014/main" id="{DF0AEF61-B3E5-4325-9E9E-0CD418AA5273}"/>
              </a:ext>
            </a:extLst>
          </p:cNvPr>
          <p:cNvPicPr>
            <a:picLocks noChangeAspect="1"/>
          </p:cNvPicPr>
          <p:nvPr/>
        </p:nvPicPr>
        <p:blipFill>
          <a:blip r:embed="rId5"/>
          <a:stretch>
            <a:fillRect/>
          </a:stretch>
        </p:blipFill>
        <p:spPr>
          <a:xfrm>
            <a:off x="8670292" y="3232810"/>
            <a:ext cx="1704975" cy="1657350"/>
          </a:xfrm>
          <a:prstGeom prst="rect">
            <a:avLst/>
          </a:prstGeom>
        </p:spPr>
      </p:pic>
    </p:spTree>
    <p:extLst>
      <p:ext uri="{BB962C8B-B14F-4D97-AF65-F5344CB8AC3E}">
        <p14:creationId xmlns:p14="http://schemas.microsoft.com/office/powerpoint/2010/main" val="2354590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sp>
        <p:nvSpPr>
          <p:cNvPr id="5" name="TextBox 4">
            <a:extLst>
              <a:ext uri="{FF2B5EF4-FFF2-40B4-BE49-F238E27FC236}">
                <a16:creationId xmlns:a16="http://schemas.microsoft.com/office/drawing/2014/main" id="{1E41617E-7837-264F-BA5B-3290538CAAC7}"/>
              </a:ext>
            </a:extLst>
          </p:cNvPr>
          <p:cNvSpPr txBox="1"/>
          <p:nvPr/>
        </p:nvSpPr>
        <p:spPr>
          <a:xfrm>
            <a:off x="458634" y="361255"/>
            <a:ext cx="10649967" cy="1200329"/>
          </a:xfrm>
          <a:prstGeom prst="rect">
            <a:avLst/>
          </a:prstGeom>
          <a:noFill/>
        </p:spPr>
        <p:txBody>
          <a:bodyPr wrap="square" rtlCol="0">
            <a:spAutoFit/>
          </a:bodyPr>
          <a:lstStyle/>
          <a:p>
            <a:r>
              <a:rPr lang="en-US" sz="3600" b="1" dirty="0">
                <a:solidFill>
                  <a:srgbClr val="00397A"/>
                </a:solidFill>
                <a:latin typeface="Rockwell Extra Bold" charset="0"/>
                <a:ea typeface="Rockwell Extra Bold" charset="0"/>
                <a:cs typeface="Rockwell Extra Bold" charset="0"/>
              </a:rPr>
              <a:t>And it’s not just produce at the grocery store that is perishable…</a:t>
            </a:r>
          </a:p>
        </p:txBody>
      </p:sp>
      <p:sp>
        <p:nvSpPr>
          <p:cNvPr id="6" name="TextBox 5">
            <a:extLst>
              <a:ext uri="{FF2B5EF4-FFF2-40B4-BE49-F238E27FC236}">
                <a16:creationId xmlns:a16="http://schemas.microsoft.com/office/drawing/2014/main" id="{2D65CD9F-0584-9440-A4FB-A6F6CB738971}"/>
              </a:ext>
            </a:extLst>
          </p:cNvPr>
          <p:cNvSpPr txBox="1"/>
          <p:nvPr/>
        </p:nvSpPr>
        <p:spPr>
          <a:xfrm>
            <a:off x="313778" y="2027838"/>
            <a:ext cx="9466601" cy="2308324"/>
          </a:xfrm>
          <a:prstGeom prst="rect">
            <a:avLst/>
          </a:prstGeom>
          <a:noFill/>
        </p:spPr>
        <p:txBody>
          <a:bodyPr wrap="square" rtlCol="0">
            <a:spAutoFit/>
          </a:bodyPr>
          <a:lstStyle/>
          <a:p>
            <a:r>
              <a:rPr lang="en-US" sz="3600" b="1" dirty="0">
                <a:solidFill>
                  <a:schemeClr val="tx2"/>
                </a:solidFill>
                <a:latin typeface="Avenir Book" panose="02000503020000020003" pitchFamily="2" charset="0"/>
              </a:rPr>
              <a:t>Most tech products have a limited shelf life.</a:t>
            </a:r>
          </a:p>
          <a:p>
            <a:pPr marL="571500" indent="-571500">
              <a:buFont typeface="Arial" panose="020B0604020202020204" pitchFamily="34" charset="0"/>
              <a:buChar char="•"/>
            </a:pPr>
            <a:r>
              <a:rPr lang="en-US" sz="3600" b="1" dirty="0">
                <a:solidFill>
                  <a:schemeClr val="tx2"/>
                </a:solidFill>
                <a:latin typeface="Avenir Book" panose="02000503020000020003" pitchFamily="2" charset="0"/>
              </a:rPr>
              <a:t>In 2012, a warehouse full of iPhone 5’s would have been worth a fortune.  </a:t>
            </a:r>
          </a:p>
          <a:p>
            <a:pPr marL="571500" indent="-571500">
              <a:buFont typeface="Arial" panose="020B0604020202020204" pitchFamily="34" charset="0"/>
              <a:buChar char="•"/>
            </a:pPr>
            <a:r>
              <a:rPr lang="en-US" sz="3600" b="1" dirty="0">
                <a:solidFill>
                  <a:schemeClr val="tx2"/>
                </a:solidFill>
                <a:latin typeface="Avenir Book" panose="02000503020000020003" pitchFamily="2" charset="0"/>
              </a:rPr>
              <a:t>Now, what they be worth?</a:t>
            </a:r>
          </a:p>
        </p:txBody>
      </p:sp>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
        <p:nvSpPr>
          <p:cNvPr id="2" name="TextBox 1">
            <a:extLst>
              <a:ext uri="{FF2B5EF4-FFF2-40B4-BE49-F238E27FC236}">
                <a16:creationId xmlns:a16="http://schemas.microsoft.com/office/drawing/2014/main" id="{851BFFE6-B328-4704-BE29-A8138893A84B}"/>
              </a:ext>
            </a:extLst>
          </p:cNvPr>
          <p:cNvSpPr txBox="1"/>
          <p:nvPr/>
        </p:nvSpPr>
        <p:spPr>
          <a:xfrm>
            <a:off x="5672831" y="1946648"/>
            <a:ext cx="3249227" cy="369332"/>
          </a:xfrm>
          <a:prstGeom prst="rect">
            <a:avLst/>
          </a:prstGeom>
          <a:noFill/>
        </p:spPr>
        <p:txBody>
          <a:bodyPr wrap="square" rtlCol="0">
            <a:spAutoFit/>
          </a:bodyPr>
          <a:lstStyle/>
          <a:p>
            <a:r>
              <a:rPr lang="en-US" dirty="0"/>
              <a:t> </a:t>
            </a:r>
          </a:p>
        </p:txBody>
      </p:sp>
      <p:pic>
        <p:nvPicPr>
          <p:cNvPr id="11" name="Picture 10" descr="A picture containing different, table, keyboard, group&#10;&#10;Description automatically generated">
            <a:extLst>
              <a:ext uri="{FF2B5EF4-FFF2-40B4-BE49-F238E27FC236}">
                <a16:creationId xmlns:a16="http://schemas.microsoft.com/office/drawing/2014/main" id="{570094ED-D6FB-423D-BCE1-D400EA451F75}"/>
              </a:ext>
            </a:extLst>
          </p:cNvPr>
          <p:cNvPicPr>
            <a:picLocks noChangeAspect="1"/>
          </p:cNvPicPr>
          <p:nvPr/>
        </p:nvPicPr>
        <p:blipFill>
          <a:blip r:embed="rId4"/>
          <a:stretch>
            <a:fillRect/>
          </a:stretch>
        </p:blipFill>
        <p:spPr>
          <a:xfrm>
            <a:off x="8922058" y="2429902"/>
            <a:ext cx="2857500" cy="1600200"/>
          </a:xfrm>
          <a:prstGeom prst="rect">
            <a:avLst/>
          </a:prstGeom>
        </p:spPr>
      </p:pic>
    </p:spTree>
    <p:extLst>
      <p:ext uri="{BB962C8B-B14F-4D97-AF65-F5344CB8AC3E}">
        <p14:creationId xmlns:p14="http://schemas.microsoft.com/office/powerpoint/2010/main" val="15239428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tn-silhouette-blue.png"/>
          <p:cNvPicPr>
            <a:picLocks noChangeAspect="1"/>
          </p:cNvPicPr>
          <p:nvPr/>
        </p:nvPicPr>
        <p:blipFill rotWithShape="1">
          <a:blip r:embed="rId2" cstate="screen">
            <a:extLst>
              <a:ext uri="{28A0092B-C50C-407E-A947-70E740481C1C}">
                <a14:useLocalDpi xmlns:a14="http://schemas.microsoft.com/office/drawing/2010/main"/>
              </a:ext>
            </a:extLst>
          </a:blip>
          <a:srcRect t="4560" b="29974"/>
          <a:stretch/>
        </p:blipFill>
        <p:spPr>
          <a:xfrm>
            <a:off x="0" y="4542020"/>
            <a:ext cx="12192000" cy="2315980"/>
          </a:xfrm>
          <a:prstGeom prst="rect">
            <a:avLst/>
          </a:prstGeom>
        </p:spPr>
      </p:pic>
      <p:sp>
        <p:nvSpPr>
          <p:cNvPr id="5" name="TextBox 4">
            <a:extLst>
              <a:ext uri="{FF2B5EF4-FFF2-40B4-BE49-F238E27FC236}">
                <a16:creationId xmlns:a16="http://schemas.microsoft.com/office/drawing/2014/main" id="{1E41617E-7837-264F-BA5B-3290538CAAC7}"/>
              </a:ext>
            </a:extLst>
          </p:cNvPr>
          <p:cNvSpPr txBox="1"/>
          <p:nvPr/>
        </p:nvSpPr>
        <p:spPr>
          <a:xfrm>
            <a:off x="458636" y="244419"/>
            <a:ext cx="10123548" cy="1323439"/>
          </a:xfrm>
          <a:prstGeom prst="rect">
            <a:avLst/>
          </a:prstGeom>
          <a:noFill/>
        </p:spPr>
        <p:txBody>
          <a:bodyPr wrap="square" rtlCol="0">
            <a:spAutoFit/>
          </a:bodyPr>
          <a:lstStyle/>
          <a:p>
            <a:r>
              <a:rPr lang="en-US" sz="4000" b="1" dirty="0">
                <a:solidFill>
                  <a:srgbClr val="00397A"/>
                </a:solidFill>
                <a:latin typeface="Rockwell Extra Bold" charset="0"/>
                <a:ea typeface="Rockwell Extra Bold" charset="0"/>
                <a:cs typeface="Rockwell Extra Bold" charset="0"/>
              </a:rPr>
              <a:t>Decision Analysis Example A (Again)</a:t>
            </a:r>
            <a:endParaRPr lang="en-US" b="1" dirty="0">
              <a:solidFill>
                <a:srgbClr val="00397A"/>
              </a:solidFill>
              <a:latin typeface="Rockwell Extra Bold" charset="0"/>
              <a:ea typeface="Rockwell Extra Bold" charset="0"/>
              <a:cs typeface="Rockwell Extra Bold" charset="0"/>
            </a:endParaRPr>
          </a:p>
        </p:txBody>
      </p:sp>
      <p:sp>
        <p:nvSpPr>
          <p:cNvPr id="6" name="TextBox 5">
            <a:extLst>
              <a:ext uri="{FF2B5EF4-FFF2-40B4-BE49-F238E27FC236}">
                <a16:creationId xmlns:a16="http://schemas.microsoft.com/office/drawing/2014/main" id="{2D65CD9F-0584-9440-A4FB-A6F6CB738971}"/>
              </a:ext>
            </a:extLst>
          </p:cNvPr>
          <p:cNvSpPr txBox="1"/>
          <p:nvPr/>
        </p:nvSpPr>
        <p:spPr>
          <a:xfrm>
            <a:off x="722224" y="1557854"/>
            <a:ext cx="10550379" cy="3293209"/>
          </a:xfrm>
          <a:prstGeom prst="rect">
            <a:avLst/>
          </a:prstGeom>
          <a:noFill/>
        </p:spPr>
        <p:txBody>
          <a:bodyPr wrap="square" rtlCol="0">
            <a:spAutoFit/>
          </a:bodyPr>
          <a:lstStyle/>
          <a:p>
            <a:r>
              <a:rPr lang="en-US" sz="2400" dirty="0"/>
              <a:t>A) A grocery store manager must decide how many crates of bananas to purchase for the upcoming week.  Each crate holds 250 pounds of bananas and costs $75.  The bananas sell for $0.49 per pound and by the end of the week any unsold bananas must be thrown away.  Over the last eight weeks, demand has been 200 pounds once, 400 pounds twice, 600 pounds three times, and 800 pounds twice.  According to expected value, should the manager purchase one, two or three crates of bananas?  </a:t>
            </a:r>
            <a:r>
              <a:rPr lang="en-US" sz="2400" dirty="0">
                <a:solidFill>
                  <a:schemeClr val="bg2">
                    <a:lumMod val="90000"/>
                  </a:schemeClr>
                </a:solidFill>
              </a:rPr>
              <a:t>What is the best decision according to minimax regret?</a:t>
            </a:r>
          </a:p>
          <a:p>
            <a:endParaRPr lang="en-US" sz="4000" b="1" dirty="0">
              <a:solidFill>
                <a:schemeClr val="tx2"/>
              </a:solidFill>
              <a:latin typeface="Avenir Book" panose="02000503020000020003" pitchFamily="2" charset="0"/>
            </a:endParaRPr>
          </a:p>
        </p:txBody>
      </p:sp>
      <p:pic>
        <p:nvPicPr>
          <p:cNvPr id="7" name="Picture 6" descr="FLC-logo-color.png">
            <a:extLst>
              <a:ext uri="{FF2B5EF4-FFF2-40B4-BE49-F238E27FC236}">
                <a16:creationId xmlns:a16="http://schemas.microsoft.com/office/drawing/2014/main" id="{F9AFA68E-9822-254C-880B-3A5EF6D64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601" y="5401261"/>
            <a:ext cx="763002" cy="1246411"/>
          </a:xfrm>
          <a:prstGeom prst="rect">
            <a:avLst/>
          </a:prstGeom>
        </p:spPr>
      </p:pic>
      <p:sp>
        <p:nvSpPr>
          <p:cNvPr id="2" name="TextBox 1">
            <a:extLst>
              <a:ext uri="{FF2B5EF4-FFF2-40B4-BE49-F238E27FC236}">
                <a16:creationId xmlns:a16="http://schemas.microsoft.com/office/drawing/2014/main" id="{851BFFE6-B328-4704-BE29-A8138893A84B}"/>
              </a:ext>
            </a:extLst>
          </p:cNvPr>
          <p:cNvSpPr txBox="1"/>
          <p:nvPr/>
        </p:nvSpPr>
        <p:spPr>
          <a:xfrm>
            <a:off x="5672831" y="1946648"/>
            <a:ext cx="3249227"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306812145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A close up of a logo&#10;&#10;Description generated with very high confidence">
            <a:extLst>
              <a:ext uri="{FF2B5EF4-FFF2-40B4-BE49-F238E27FC236}">
                <a16:creationId xmlns:a16="http://schemas.microsoft.com/office/drawing/2014/main" id="{45471BA0-4300-446D-8CF1-6AD2445B3631}"/>
              </a:ext>
            </a:extLst>
          </p:cNvPr>
          <p:cNvPicPr>
            <a:picLocks noChangeAspect="1"/>
          </p:cNvPicPr>
          <p:nvPr/>
        </p:nvPicPr>
        <p:blipFill rotWithShape="1">
          <a:blip r:embed="rId3"/>
          <a:srcRect r="-29" b="21763"/>
          <a:stretch/>
        </p:blipFill>
        <p:spPr>
          <a:xfrm>
            <a:off x="-266219" y="902298"/>
            <a:ext cx="12458219" cy="5961470"/>
          </a:xfrm>
          <a:prstGeom prst="rect">
            <a:avLst/>
          </a:prstGeom>
        </p:spPr>
      </p:pic>
      <p:sp>
        <p:nvSpPr>
          <p:cNvPr id="2" name="TextBox 1">
            <a:extLst>
              <a:ext uri="{FF2B5EF4-FFF2-40B4-BE49-F238E27FC236}">
                <a16:creationId xmlns:a16="http://schemas.microsoft.com/office/drawing/2014/main" id="{09359605-D4A1-4CCF-9C88-B4AC23AFF29D}"/>
              </a:ext>
            </a:extLst>
          </p:cNvPr>
          <p:cNvSpPr txBox="1"/>
          <p:nvPr/>
        </p:nvSpPr>
        <p:spPr>
          <a:xfrm>
            <a:off x="265414" y="255967"/>
            <a:ext cx="107073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300"/>
              </a:spcBef>
            </a:pPr>
            <a:r>
              <a:rPr lang="en-US" sz="3600" dirty="0">
                <a:solidFill>
                  <a:srgbClr val="0793E9"/>
                </a:solidFill>
                <a:latin typeface="Rockwell Extra Bold"/>
              </a:rPr>
              <a:t>Set Up the </a:t>
            </a:r>
            <a:r>
              <a:rPr lang="en-US" sz="3600" b="1" i="1" u="sng" dirty="0">
                <a:solidFill>
                  <a:srgbClr val="0793E9"/>
                </a:solidFill>
                <a:latin typeface="Rockwell Extra Bold"/>
              </a:rPr>
              <a:t>Decision Analysis Table</a:t>
            </a:r>
            <a:r>
              <a:rPr lang="en-US" sz="3600" dirty="0">
                <a:solidFill>
                  <a:srgbClr val="0793E9"/>
                </a:solidFill>
                <a:latin typeface="Rockwell Extra Bold"/>
              </a:rPr>
              <a:t> </a:t>
            </a:r>
            <a:endParaRPr lang="en-US" sz="3600" dirty="0">
              <a:solidFill>
                <a:srgbClr val="0793E9"/>
              </a:solidFill>
              <a:cs typeface="Calibri"/>
            </a:endParaRPr>
          </a:p>
        </p:txBody>
      </p:sp>
      <p:graphicFrame>
        <p:nvGraphicFramePr>
          <p:cNvPr id="3" name="Table 3">
            <a:extLst>
              <a:ext uri="{FF2B5EF4-FFF2-40B4-BE49-F238E27FC236}">
                <a16:creationId xmlns:a16="http://schemas.microsoft.com/office/drawing/2014/main" id="{028FDC99-3806-4AA8-859D-8C2856655FA1}"/>
              </a:ext>
            </a:extLst>
          </p:cNvPr>
          <p:cNvGraphicFramePr>
            <a:graphicFrameLocks noGrp="1"/>
          </p:cNvGraphicFramePr>
          <p:nvPr>
            <p:extLst>
              <p:ext uri="{D42A27DB-BD31-4B8C-83A1-F6EECF244321}">
                <p14:modId xmlns:p14="http://schemas.microsoft.com/office/powerpoint/2010/main" val="3529041409"/>
              </p:ext>
            </p:extLst>
          </p:nvPr>
        </p:nvGraphicFramePr>
        <p:xfrm>
          <a:off x="1321786" y="2903572"/>
          <a:ext cx="9233765" cy="2773240"/>
        </p:xfrm>
        <a:graphic>
          <a:graphicData uri="http://schemas.openxmlformats.org/drawingml/2006/table">
            <a:tbl>
              <a:tblPr firstRow="1" bandRow="1">
                <a:tableStyleId>{5C22544A-7EE6-4342-B048-85BDC9FD1C3A}</a:tableStyleId>
              </a:tblPr>
              <a:tblGrid>
                <a:gridCol w="1846753">
                  <a:extLst>
                    <a:ext uri="{9D8B030D-6E8A-4147-A177-3AD203B41FA5}">
                      <a16:colId xmlns:a16="http://schemas.microsoft.com/office/drawing/2014/main" val="2249089557"/>
                    </a:ext>
                  </a:extLst>
                </a:gridCol>
                <a:gridCol w="1846753">
                  <a:extLst>
                    <a:ext uri="{9D8B030D-6E8A-4147-A177-3AD203B41FA5}">
                      <a16:colId xmlns:a16="http://schemas.microsoft.com/office/drawing/2014/main" val="3811867902"/>
                    </a:ext>
                  </a:extLst>
                </a:gridCol>
                <a:gridCol w="1846753">
                  <a:extLst>
                    <a:ext uri="{9D8B030D-6E8A-4147-A177-3AD203B41FA5}">
                      <a16:colId xmlns:a16="http://schemas.microsoft.com/office/drawing/2014/main" val="903111523"/>
                    </a:ext>
                  </a:extLst>
                </a:gridCol>
                <a:gridCol w="1846753">
                  <a:extLst>
                    <a:ext uri="{9D8B030D-6E8A-4147-A177-3AD203B41FA5}">
                      <a16:colId xmlns:a16="http://schemas.microsoft.com/office/drawing/2014/main" val="875361186"/>
                    </a:ext>
                  </a:extLst>
                </a:gridCol>
                <a:gridCol w="1846753">
                  <a:extLst>
                    <a:ext uri="{9D8B030D-6E8A-4147-A177-3AD203B41FA5}">
                      <a16:colId xmlns:a16="http://schemas.microsoft.com/office/drawing/2014/main" val="1538578343"/>
                    </a:ext>
                  </a:extLst>
                </a:gridCol>
              </a:tblGrid>
              <a:tr h="670120">
                <a:tc>
                  <a:txBody>
                    <a:bodyPr/>
                    <a:lstStyle/>
                    <a:p>
                      <a:pPr algn="ctr"/>
                      <a:r>
                        <a:rPr lang="en-US" dirty="0"/>
                        <a:t>Choice\State of Nature</a:t>
                      </a:r>
                    </a:p>
                  </a:txBody>
                  <a:tcPr/>
                </a:tc>
                <a:tc>
                  <a:txBody>
                    <a:bodyPr/>
                    <a:lstStyle/>
                    <a:p>
                      <a:pPr algn="ctr"/>
                      <a:r>
                        <a:rPr lang="en-US" dirty="0"/>
                        <a:t>Demand = 200</a:t>
                      </a:r>
                    </a:p>
                  </a:txBody>
                  <a:tcPr/>
                </a:tc>
                <a:tc>
                  <a:txBody>
                    <a:bodyPr/>
                    <a:lstStyle/>
                    <a:p>
                      <a:pPr algn="ctr"/>
                      <a:r>
                        <a:rPr lang="en-US" dirty="0"/>
                        <a:t>Demand = 400</a:t>
                      </a:r>
                    </a:p>
                  </a:txBody>
                  <a:tcPr/>
                </a:tc>
                <a:tc>
                  <a:txBody>
                    <a:bodyPr/>
                    <a:lstStyle/>
                    <a:p>
                      <a:pPr algn="ctr"/>
                      <a:r>
                        <a:rPr lang="en-US" dirty="0"/>
                        <a:t>Demand = 600</a:t>
                      </a:r>
                    </a:p>
                  </a:txBody>
                  <a:tcPr/>
                </a:tc>
                <a:tc>
                  <a:txBody>
                    <a:bodyPr/>
                    <a:lstStyle/>
                    <a:p>
                      <a:pPr algn="ctr"/>
                      <a:r>
                        <a:rPr lang="en-US" dirty="0"/>
                        <a:t>Demand = 800</a:t>
                      </a:r>
                    </a:p>
                  </a:txBody>
                  <a:tcPr/>
                </a:tc>
                <a:extLst>
                  <a:ext uri="{0D108BD9-81ED-4DB2-BD59-A6C34878D82A}">
                    <a16:rowId xmlns:a16="http://schemas.microsoft.com/office/drawing/2014/main" val="1540578838"/>
                  </a:ext>
                </a:extLst>
              </a:tr>
              <a:tr h="670120">
                <a:tc>
                  <a:txBody>
                    <a:bodyPr/>
                    <a:lstStyle/>
                    <a:p>
                      <a:pPr algn="ctr"/>
                      <a:r>
                        <a:rPr lang="en-US" sz="2000" dirty="0"/>
                        <a:t>Buy 250 pounds</a:t>
                      </a:r>
                    </a:p>
                    <a:p>
                      <a:pPr algn="ctr"/>
                      <a:r>
                        <a:rPr lang="en-US" sz="2000" dirty="0"/>
                        <a:t>(1 crate)</a:t>
                      </a:r>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3929896755"/>
                  </a:ext>
                </a:extLst>
              </a:tr>
              <a:tr h="670120">
                <a:tc>
                  <a:txBody>
                    <a:bodyPr/>
                    <a:lstStyle/>
                    <a:p>
                      <a:pPr algn="ctr"/>
                      <a:r>
                        <a:rPr lang="en-US" sz="2000" dirty="0"/>
                        <a:t>Buy 500 pounds</a:t>
                      </a:r>
                    </a:p>
                    <a:p>
                      <a:pPr algn="ctr"/>
                      <a:r>
                        <a:rPr lang="en-US" sz="2000" dirty="0"/>
                        <a:t>(2 crates)</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639184070"/>
                  </a:ext>
                </a:extLst>
              </a:tr>
              <a:tr h="670120">
                <a:tc>
                  <a:txBody>
                    <a:bodyPr/>
                    <a:lstStyle/>
                    <a:p>
                      <a:pPr algn="ctr"/>
                      <a:r>
                        <a:rPr lang="en-US" sz="2000" dirty="0"/>
                        <a:t>Buy 750 pounds</a:t>
                      </a:r>
                    </a:p>
                    <a:p>
                      <a:pPr algn="ctr"/>
                      <a:r>
                        <a:rPr lang="en-US" sz="2000" dirty="0"/>
                        <a:t>(3 crates)</a:t>
                      </a:r>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4162031025"/>
                  </a:ext>
                </a:extLst>
              </a:tr>
            </a:tbl>
          </a:graphicData>
        </a:graphic>
      </p:graphicFrame>
      <p:sp>
        <p:nvSpPr>
          <p:cNvPr id="5" name="TextBox 4">
            <a:extLst>
              <a:ext uri="{FF2B5EF4-FFF2-40B4-BE49-F238E27FC236}">
                <a16:creationId xmlns:a16="http://schemas.microsoft.com/office/drawing/2014/main" id="{11F2347C-56CE-4CF5-96F8-3EC97AA366D6}"/>
              </a:ext>
            </a:extLst>
          </p:cNvPr>
          <p:cNvSpPr txBox="1"/>
          <p:nvPr/>
        </p:nvSpPr>
        <p:spPr>
          <a:xfrm>
            <a:off x="265414" y="3911534"/>
            <a:ext cx="923278" cy="1200329"/>
          </a:xfrm>
          <a:prstGeom prst="rect">
            <a:avLst/>
          </a:prstGeom>
          <a:noFill/>
        </p:spPr>
        <p:txBody>
          <a:bodyPr wrap="square" rtlCol="0">
            <a:spAutoFit/>
          </a:bodyPr>
          <a:lstStyle/>
          <a:p>
            <a:r>
              <a:rPr lang="en-US" dirty="0"/>
              <a:t>Choices on the left side.</a:t>
            </a:r>
          </a:p>
        </p:txBody>
      </p:sp>
      <p:sp>
        <p:nvSpPr>
          <p:cNvPr id="6" name="TextBox 5">
            <a:extLst>
              <a:ext uri="{FF2B5EF4-FFF2-40B4-BE49-F238E27FC236}">
                <a16:creationId xmlns:a16="http://schemas.microsoft.com/office/drawing/2014/main" id="{B2BE4CBF-8017-4A87-8E21-D9F27D53C39E}"/>
              </a:ext>
            </a:extLst>
          </p:cNvPr>
          <p:cNvSpPr txBox="1"/>
          <p:nvPr/>
        </p:nvSpPr>
        <p:spPr>
          <a:xfrm>
            <a:off x="4492919" y="2413496"/>
            <a:ext cx="2891497" cy="369332"/>
          </a:xfrm>
          <a:prstGeom prst="rect">
            <a:avLst/>
          </a:prstGeom>
          <a:noFill/>
        </p:spPr>
        <p:txBody>
          <a:bodyPr wrap="none" rtlCol="0">
            <a:spAutoFit/>
          </a:bodyPr>
          <a:lstStyle/>
          <a:p>
            <a:r>
              <a:rPr lang="en-US" dirty="0"/>
              <a:t>Random demand on the top.</a:t>
            </a:r>
          </a:p>
        </p:txBody>
      </p:sp>
    </p:spTree>
    <p:extLst>
      <p:ext uri="{BB962C8B-B14F-4D97-AF65-F5344CB8AC3E}">
        <p14:creationId xmlns:p14="http://schemas.microsoft.com/office/powerpoint/2010/main" val="14884185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31b4cae-d795-467c-a7c0-2108885b4a68">
      <UserInfo>
        <DisplayName>Blosser, Alexis</DisplayName>
        <AccountId>40</AccountId>
        <AccountType/>
      </UserInfo>
      <UserInfo>
        <DisplayName>McBrayer, Anna</DisplayName>
        <AccountId>19</AccountId>
        <AccountType/>
      </UserInfo>
      <UserInfo>
        <DisplayName>Ramsey, Meryl</DisplayName>
        <AccountId>56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32BFC638506C2489E4EBF1249F58D11" ma:contentTypeVersion="10" ma:contentTypeDescription="Create a new document." ma:contentTypeScope="" ma:versionID="0e0a38347992bb855265102a925a2f01">
  <xsd:schema xmlns:xsd="http://www.w3.org/2001/XMLSchema" xmlns:xs="http://www.w3.org/2001/XMLSchema" xmlns:p="http://schemas.microsoft.com/office/2006/metadata/properties" xmlns:ns2="9dc56008-f634-41f2-84b9-49380b79c783" xmlns:ns3="f31b4cae-d795-467c-a7c0-2108885b4a68" targetNamespace="http://schemas.microsoft.com/office/2006/metadata/properties" ma:root="true" ma:fieldsID="97d6129ae10ab3bfb9df31906494e007" ns2:_="" ns3:_="">
    <xsd:import namespace="9dc56008-f634-41f2-84b9-49380b79c783"/>
    <xsd:import namespace="f31b4cae-d795-467c-a7c0-2108885b4a6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c56008-f634-41f2-84b9-49380b79c7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31b4cae-d795-467c-a7c0-2108885b4a6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98AD50-0AC3-47DB-AA30-80D70EB9C406}">
  <ds:schemaRefs>
    <ds:schemaRef ds:uri="http://purl.org/dc/elements/1.1/"/>
    <ds:schemaRef ds:uri="http://schemas.openxmlformats.org/package/2006/metadata/core-properties"/>
    <ds:schemaRef ds:uri="http://purl.org/dc/terms/"/>
    <ds:schemaRef ds:uri="http://schemas.microsoft.com/office/infopath/2007/PartnerControls"/>
    <ds:schemaRef ds:uri="http://purl.org/dc/dcmitype/"/>
    <ds:schemaRef ds:uri="http://schemas.microsoft.com/office/2006/documentManagement/types"/>
    <ds:schemaRef ds:uri="http://schemas.microsoft.com/office/2006/metadata/properties"/>
    <ds:schemaRef ds:uri="f31b4cae-d795-467c-a7c0-2108885b4a68"/>
    <ds:schemaRef ds:uri="9dc56008-f634-41f2-84b9-49380b79c783"/>
    <ds:schemaRef ds:uri="http://www.w3.org/XML/1998/namespace"/>
  </ds:schemaRefs>
</ds:datastoreItem>
</file>

<file path=customXml/itemProps2.xml><?xml version="1.0" encoding="utf-8"?>
<ds:datastoreItem xmlns:ds="http://schemas.openxmlformats.org/officeDocument/2006/customXml" ds:itemID="{AB844990-11F6-48C4-BD79-BCEE5473FC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c56008-f634-41f2-84b9-49380b79c783"/>
    <ds:schemaRef ds:uri="f31b4cae-d795-467c-a7c0-2108885b4a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6F1619B-79C1-44A2-81C3-54E765EDAE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4402</TotalTime>
  <Words>1687</Words>
  <Application>Microsoft Office PowerPoint</Application>
  <PresentationFormat>Widescreen</PresentationFormat>
  <Paragraphs>305</Paragraphs>
  <Slides>29</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Avenir Book</vt:lpstr>
      <vt:lpstr>Calibri</vt:lpstr>
      <vt:lpstr>Calibri Light</vt:lpstr>
      <vt:lpstr>HELVETICA</vt:lpstr>
      <vt:lpstr>Rockwell Extra 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 peaking!  Don’t look ahead until you’ve done the calculations yourself…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Ramsey, Meryl</dc:creator>
  <cp:lastModifiedBy>Huggins, Eric</cp:lastModifiedBy>
  <cp:revision>163</cp:revision>
  <dcterms:created xsi:type="dcterms:W3CDTF">2019-04-01T19:18:44Z</dcterms:created>
  <dcterms:modified xsi:type="dcterms:W3CDTF">2020-08-11T22:49:03Z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0x010100132BFC638506C2489E4EBF1249F58D11</vt:lpwstr>
  </property>
</Properties>
</file>