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7"/>
  </p:notesMasterIdLst>
  <p:sldIdLst>
    <p:sldId id="409" r:id="rId5"/>
    <p:sldId id="410" r:id="rId6"/>
    <p:sldId id="403" r:id="rId7"/>
    <p:sldId id="413" r:id="rId8"/>
    <p:sldId id="368" r:id="rId9"/>
    <p:sldId id="408" r:id="rId10"/>
    <p:sldId id="415" r:id="rId11"/>
    <p:sldId id="416" r:id="rId12"/>
    <p:sldId id="411" r:id="rId13"/>
    <p:sldId id="412" r:id="rId14"/>
    <p:sldId id="407" r:id="rId15"/>
    <p:sldId id="4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792"/>
  </p:normalViewPr>
  <p:slideViewPr>
    <p:cSldViewPr snapToGrid="0" snapToObjects="1">
      <p:cViewPr varScale="1">
        <p:scale>
          <a:sx n="106" d="100"/>
          <a:sy n="106" d="100"/>
        </p:scale>
        <p:origin x="330" y="96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498465"/>
            <a:ext cx="1225606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4000" dirty="0">
                <a:solidFill>
                  <a:srgbClr val="F9B004"/>
                </a:solidFill>
                <a:latin typeface="Rockwell Extra Bold"/>
              </a:rPr>
              <a:t>BA 353: Operations Management</a:t>
            </a:r>
            <a:endParaRPr lang="en-US" sz="40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Eric Huggins, Ph.D.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Professor of Management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9390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Examples (Today or Monday?)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4520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What is Operations Management?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Example 1: Assume you sell 10,000 products per year at $50 per unit.  It costs $40 to produce and transport each unit.  What is current net profit, and how can we increase it? 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54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74872D4B-4C8C-4C9C-A8A6-5E464A77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676"/>
          <a:stretch/>
        </p:blipFill>
        <p:spPr>
          <a:xfrm>
            <a:off x="-109" y="-1438"/>
            <a:ext cx="12203514" cy="6864371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5415379" y="2219417"/>
            <a:ext cx="6658252" cy="463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4FBE0DA-A247-7743-8C57-A0F0E5958293}"/>
              </a:ext>
            </a:extLst>
          </p:cNvPr>
          <p:cNvGrpSpPr/>
          <p:nvPr/>
        </p:nvGrpSpPr>
        <p:grpSpPr>
          <a:xfrm>
            <a:off x="5610689" y="2823099"/>
            <a:ext cx="6365288" cy="3544915"/>
            <a:chOff x="849992" y="1622868"/>
            <a:chExt cx="5121648" cy="35359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923735" y="2449569"/>
              <a:ext cx="5047905" cy="27092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Complete ICE 1.  Due Sunday!!!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Start HW 1 and ICE 2.</a:t>
              </a:r>
            </a:p>
            <a:p>
              <a:pPr marL="742950" lvl="1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How to work together?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Attend class on Monday 2/1.</a:t>
              </a:r>
            </a:p>
            <a:p>
              <a:pPr>
                <a:spcBef>
                  <a:spcPts val="300"/>
                </a:spcBef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849992" y="1622868"/>
              <a:ext cx="5047905" cy="5833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>
                  <a:solidFill>
                    <a:srgbClr val="F9B004"/>
                  </a:solidFill>
                  <a:latin typeface="Rockwell Extra Bold"/>
                </a:rPr>
                <a:t>WHAT NOW?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14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6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B08A75-49BF-41F2-86A1-08B6D54E1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0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9631E-D766-4344-AD99-1A5B22D65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2F74F51-D72D-4068-AFC1-C2B5F8C82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9" y="365371"/>
            <a:ext cx="10892901" cy="61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1" y="85255"/>
            <a:ext cx="121919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0" dirty="0">
                <a:solidFill>
                  <a:schemeClr val="bg1"/>
                </a:solidFill>
                <a:latin typeface="Rockwell Extra Bold"/>
              </a:rPr>
              <a:t>Eric Huggins</a:t>
            </a:r>
            <a:endParaRPr lang="en-US" sz="60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448863" y="1037480"/>
            <a:ext cx="11110172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(970)946-9077</a:t>
            </a:r>
          </a:p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huggins_e@fortlewis.edu</a:t>
            </a:r>
            <a:r>
              <a:rPr lang="en-US" sz="2800" dirty="0">
                <a:solidFill>
                  <a:schemeClr val="bg1"/>
                </a:solidFill>
                <a:effectLst/>
                <a:latin typeface="HELVETICA"/>
                <a:cs typeface="Calibri"/>
              </a:rPr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F8BFEC-8DDC-4035-BE27-2AC7FE946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88" y="2315155"/>
            <a:ext cx="6530376" cy="3966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at&#10;&#10;Description automatically generated">
            <a:extLst>
              <a:ext uri="{FF2B5EF4-FFF2-40B4-BE49-F238E27FC236}">
                <a16:creationId xmlns:a16="http://schemas.microsoft.com/office/drawing/2014/main" id="{6A98C0D8-5E05-4793-BC27-B0F01E735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7" y="4165953"/>
            <a:ext cx="3213112" cy="2166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84E57397-0B83-4703-8A76-4A26711B7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44" y="4296792"/>
            <a:ext cx="2911447" cy="1637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A dog looking at the camera&#10;&#10;Description automatically generated">
            <a:extLst>
              <a:ext uri="{FF2B5EF4-FFF2-40B4-BE49-F238E27FC236}">
                <a16:creationId xmlns:a16="http://schemas.microsoft.com/office/drawing/2014/main" id="{6AA03154-8A0A-4277-A02D-DED2EF2F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66" y="442781"/>
            <a:ext cx="1874505" cy="3332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D6C2A28-8A04-40E1-B083-56CA9D61B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83" y="627679"/>
            <a:ext cx="2511552" cy="2962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A person posing for a picture&#10;&#10;Description automatically generated">
            <a:extLst>
              <a:ext uri="{FF2B5EF4-FFF2-40B4-BE49-F238E27FC236}">
                <a16:creationId xmlns:a16="http://schemas.microsoft.com/office/drawing/2014/main" id="{4A39A9D4-A8EC-45DD-9B6D-2067CC648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1" y="525658"/>
            <a:ext cx="2437182" cy="3249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911C6B8-8A47-45FB-8715-438E53F8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02" y="442781"/>
            <a:ext cx="2211530" cy="30317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43E1B6EA-CC6E-4A99-B491-4D1DE67E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02" y="3671650"/>
            <a:ext cx="1874505" cy="280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5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446" y="1324939"/>
            <a:ext cx="5441436" cy="5199463"/>
            <a:chOff x="539446" y="1350053"/>
            <a:chExt cx="5441436" cy="42204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339135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Welcome students!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Show Canvas and Webpage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Syllabus – ICE 1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Roll Call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Next week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0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000" dirty="0">
                  <a:solidFill>
                    <a:srgbClr val="FFFFFF"/>
                  </a:solidFill>
                  <a:latin typeface="HELVETICA"/>
                </a:rPr>
                <a:t>Hang around for individual questions</a:t>
              </a:r>
            </a:p>
            <a:p>
              <a:pPr>
                <a:spcBef>
                  <a:spcPts val="300"/>
                </a:spcBef>
              </a:pP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5246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F9B004"/>
                  </a:solidFill>
                  <a:latin typeface="Rockwell Extra Bold"/>
                </a:rPr>
                <a:t>First Day of 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64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8938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Welcome Students!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9418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  <a:p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Zoom Chat Question:  When the pandemic is OVER, where would you like to travel to?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4737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Locations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9418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Show Canvas page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Show course webpage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Look at syllabus in particular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74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6227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Expectations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71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We will all follow all COVID rules.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We are in this together, for entire term.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Students will attend in person (when possible).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2"/>
                </a:solidFill>
                <a:latin typeface="Avenir Book" panose="02000503020000020003" pitchFamily="2" charset="0"/>
              </a:rPr>
              <a:t>Students will be available MWF at this time.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5167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241012-C82E-4A48-80A4-F8E70397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205" y="664438"/>
            <a:ext cx="5999085" cy="42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2150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Widescreen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HELVETICA</vt:lpstr>
      <vt:lpstr>Helvetica Light</vt:lpstr>
      <vt:lpstr>Rockwell Extra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1</cp:revision>
  <dcterms:created xsi:type="dcterms:W3CDTF">2021-01-21T17:14:03Z</dcterms:created>
  <dcterms:modified xsi:type="dcterms:W3CDTF">2021-01-21T17:15:25Z</dcterms:modified>
</cp:coreProperties>
</file>