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21"/>
  </p:notesMasterIdLst>
  <p:sldIdLst>
    <p:sldId id="409" r:id="rId5"/>
    <p:sldId id="408" r:id="rId6"/>
    <p:sldId id="445" r:id="rId7"/>
    <p:sldId id="446" r:id="rId8"/>
    <p:sldId id="412" r:id="rId9"/>
    <p:sldId id="413" r:id="rId10"/>
    <p:sldId id="447" r:id="rId11"/>
    <p:sldId id="414" r:id="rId12"/>
    <p:sldId id="448" r:id="rId13"/>
    <p:sldId id="451" r:id="rId14"/>
    <p:sldId id="415" r:id="rId15"/>
    <p:sldId id="424" r:id="rId16"/>
    <p:sldId id="431" r:id="rId17"/>
    <p:sldId id="455" r:id="rId18"/>
    <p:sldId id="454" r:id="rId19"/>
    <p:sldId id="45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EFFFE"/>
    <a:srgbClr val="848C49"/>
    <a:srgbClr val="00397A"/>
    <a:srgbClr val="0793E9"/>
    <a:srgbClr val="F9B004"/>
    <a:srgbClr val="005E9F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56" y="102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3.jpg@01CDF407.6E025F10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Introduction to Forecasting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937431" y="1245416"/>
            <a:ext cx="1111017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800" dirty="0">
                <a:effectLst/>
                <a:latin typeface="HELVETICA"/>
                <a:cs typeface="Calibri"/>
              </a:rPr>
              <a:t>The </a:t>
            </a:r>
            <a:r>
              <a:rPr lang="en-US" sz="4800" dirty="0">
                <a:effectLst/>
                <a:latin typeface="Lucida Calligraphy" panose="03010101010101010101" pitchFamily="66" charset="0"/>
                <a:cs typeface="Calibri"/>
              </a:rPr>
              <a:t>art</a:t>
            </a:r>
            <a:r>
              <a:rPr lang="en-US" sz="4800" dirty="0">
                <a:effectLst/>
                <a:latin typeface="HELVETICA"/>
                <a:cs typeface="Calibri"/>
              </a:rPr>
              <a:t> and </a:t>
            </a:r>
            <a:r>
              <a:rPr lang="en-US" sz="4800" dirty="0">
                <a:effectLst/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en-US" sz="4800" dirty="0">
                <a:effectLst/>
                <a:latin typeface="HELVETICA"/>
                <a:cs typeface="Calibri"/>
              </a:rPr>
              <a:t> of predicting future events.</a:t>
            </a:r>
            <a:endParaRPr lang="en-US" sz="28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994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How do we pick best forecast (from four methods)?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939530" y="2174095"/>
            <a:ext cx="9466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Calculate FC ± MAD for each method.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Choose method with lowest MAD.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  <a:latin typeface="Avenir Book" panose="02000503020000020003" pitchFamily="2" charset="0"/>
              </a:rPr>
              <a:t>Why?</a:t>
            </a:r>
          </a:p>
          <a:p>
            <a:endParaRPr lang="en-US" sz="3600" b="1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79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99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Reality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1061609" y="1227468"/>
            <a:ext cx="10068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venir Book" panose="02000503020000020003" pitchFamily="2" charset="0"/>
              </a:rPr>
              <a:t>Does the past help predict the future?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4590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033669" y="681037"/>
            <a:ext cx="1064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Data Set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FDEEE-C447-4DE7-A3F9-8B6D9B536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631" y="1523967"/>
            <a:ext cx="4648200" cy="4351338"/>
          </a:xfrm>
        </p:spPr>
        <p:txBody>
          <a:bodyPr/>
          <a:lstStyle/>
          <a:p>
            <a:r>
              <a:rPr lang="en-US" dirty="0"/>
              <a:t>Assume that this is upper-division enrollment for the SOBA over the past five years.  </a:t>
            </a:r>
          </a:p>
          <a:p>
            <a:r>
              <a:rPr lang="en-US" dirty="0"/>
              <a:t>What will enrollment be in year 6?</a:t>
            </a:r>
          </a:p>
          <a:p>
            <a:pPr lvl="1"/>
            <a:r>
              <a:rPr lang="en-US" dirty="0"/>
              <a:t>Do SWAG method…….</a:t>
            </a:r>
          </a:p>
          <a:p>
            <a:r>
              <a:rPr lang="en-US" dirty="0"/>
              <a:t>Who cares and why?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3B5D5EA-60E3-4FA4-8F0B-19155A580B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2805373"/>
              </p:ext>
            </p:extLst>
          </p:nvPr>
        </p:nvGraphicFramePr>
        <p:xfrm>
          <a:off x="6947839" y="937622"/>
          <a:ext cx="2346990" cy="399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249">
                  <a:extLst>
                    <a:ext uri="{9D8B030D-6E8A-4147-A177-3AD203B41FA5}">
                      <a16:colId xmlns:a16="http://schemas.microsoft.com/office/drawing/2014/main" val="1191310466"/>
                    </a:ext>
                  </a:extLst>
                </a:gridCol>
                <a:gridCol w="1671741">
                  <a:extLst>
                    <a:ext uri="{9D8B030D-6E8A-4147-A177-3AD203B41FA5}">
                      <a16:colId xmlns:a16="http://schemas.microsoft.com/office/drawing/2014/main" val="2103649407"/>
                    </a:ext>
                  </a:extLst>
                </a:gridCol>
              </a:tblGrid>
              <a:tr h="5705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Year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Enrollment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89314674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1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320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2891338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2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323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0592412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319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4892097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4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353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8247012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5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343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1947200"/>
                  </a:ext>
                </a:extLst>
              </a:tr>
              <a:tr h="570592"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6</a:t>
                      </a:r>
                      <a:endParaRPr lang="en-US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???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19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94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learn the four forecasting methods.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From Excel:</a:t>
            </a:r>
          </a:p>
          <a:p>
            <a:pPr marL="0" indent="0">
              <a:buNone/>
            </a:pPr>
            <a:r>
              <a:rPr lang="en-US" dirty="0"/>
              <a:t>Study at the “Forecasting Spreadsheet with Notes” file on the course webpage.  You may be able to figure out everything from just this file.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77E014-90B5-44E9-B314-70C2B1269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From Videos:</a:t>
            </a:r>
          </a:p>
          <a:p>
            <a:pPr marL="0" indent="0">
              <a:buNone/>
            </a:pPr>
            <a:r>
              <a:rPr lang="en-US" dirty="0"/>
              <a:t>Watch the Forecasting videos on the course webpage.  They cover everything you need to know and should have all won Oscars.*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*Part of this sentence is false.</a:t>
            </a:r>
          </a:p>
        </p:txBody>
      </p:sp>
    </p:spTree>
    <p:extLst>
      <p:ext uri="{BB962C8B-B14F-4D97-AF65-F5344CB8AC3E}">
        <p14:creationId xmlns:p14="http://schemas.microsoft.com/office/powerpoint/2010/main" val="30681214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This Week: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58383" cy="4351338"/>
          </a:xfrm>
        </p:spPr>
        <p:txBody>
          <a:bodyPr/>
          <a:lstStyle/>
          <a:p>
            <a:r>
              <a:rPr lang="en-US" sz="3600" dirty="0"/>
              <a:t>Today 2/7: Watch videos, learn four forecasting methods.</a:t>
            </a:r>
          </a:p>
          <a:p>
            <a:r>
              <a:rPr lang="en-US" sz="3600" dirty="0"/>
              <a:t>Weds 2/9:  Meet in person, work on ICE 3.</a:t>
            </a:r>
          </a:p>
          <a:p>
            <a:r>
              <a:rPr lang="en-US" sz="3600" dirty="0"/>
              <a:t>Fri 2/11: Seasonality: Demand follows a predictable seasonal pattern.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677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CF39F-AFF0-47D6-8B21-78394395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Next Week: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9BA1B3-92C6-4E02-8D80-FC6B66F68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58383" cy="4351338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Monday 2/14</a:t>
            </a:r>
            <a:r>
              <a:rPr lang="en-US" sz="3600" dirty="0"/>
              <a:t>: No Class!  Complete ICE 4.</a:t>
            </a:r>
          </a:p>
          <a:p>
            <a:r>
              <a:rPr lang="en-US" sz="3600" dirty="0"/>
              <a:t>Weds 2/16:  Class on Zoom, complete ICEs 2 and 3.</a:t>
            </a:r>
          </a:p>
          <a:p>
            <a:r>
              <a:rPr lang="en-US" sz="3600" dirty="0"/>
              <a:t>Fri 2/18: Discuss Take Home Exam 1 and Individual Exam 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085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9CFD9-8956-4539-8455-EA7213FA4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03" y="803443"/>
            <a:ext cx="4940193" cy="52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8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 flipV="1">
            <a:off x="518594" y="1352628"/>
            <a:ext cx="410794" cy="3925"/>
          </a:xfrm>
          <a:prstGeom prst="line">
            <a:avLst/>
          </a:prstGeom>
          <a:ln w="127000">
            <a:solidFill>
              <a:srgbClr val="0C387A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9472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Important forecasts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376346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Stock Earnings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Weather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Budgets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n-US" sz="4000" dirty="0"/>
              <a:t>Demand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15D80-371A-4A79-96AC-F488737E6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539" y="1541644"/>
            <a:ext cx="4556010" cy="32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328C0-7A7F-474E-8B46-6095FBA1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84" y="557432"/>
            <a:ext cx="9068585" cy="58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799990" y="376988"/>
            <a:ext cx="11010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Budget Forecast at Ska Brewing Company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F25CA-5DCC-4B6F-BAFF-A8ADFB664D9B}"/>
              </a:ext>
            </a:extLst>
          </p:cNvPr>
          <p:cNvSpPr txBox="1"/>
          <p:nvPr/>
        </p:nvSpPr>
        <p:spPr>
          <a:xfrm>
            <a:off x="389451" y="2477384"/>
            <a:ext cx="1135706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“If we knew how much sales were going to grow, it would help us tremendously. In addition to the budgeting that Erik mentioned I would say that we could greatly increase our efficiencies from a production standpoint. This would allow us to properly schedule production and dial in our inventory turnovers for each individual SKU.”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Dave Thibodeau, Co-Founder of Ska</a:t>
            </a:r>
          </a:p>
          <a:p>
            <a:pPr marL="571500" lvl="0" indent="-57150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98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064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Demand at StoneAge Waterblast Tools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8" name="Picture 1">
            <a:extLst>
              <a:ext uri="{FF2B5EF4-FFF2-40B4-BE49-F238E27FC236}">
                <a16:creationId xmlns:a16="http://schemas.microsoft.com/office/drawing/2014/main" id="{661475F3-4847-446B-A8DA-D3EAD8D2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6" y="1129549"/>
            <a:ext cx="11645067" cy="35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4718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6" y="244419"/>
            <a:ext cx="1012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722224" y="1040195"/>
            <a:ext cx="105503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Develop a solid </a:t>
            </a:r>
            <a:r>
              <a:rPr lang="en-US" sz="4000" b="1" dirty="0">
                <a:latin typeface="Avenir Book" panose="02000503020000020003" pitchFamily="2" charset="0"/>
              </a:rPr>
              <a:t>prediction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 for what future demand will be. </a:t>
            </a:r>
            <a:r>
              <a:rPr lang="en-US" sz="4000" b="1" dirty="0">
                <a:solidFill>
                  <a:srgbClr val="FF0000"/>
                </a:solidFill>
                <a:latin typeface="Avenir Book" panose="02000503020000020003" pitchFamily="2" charset="0"/>
              </a:rPr>
              <a:t>(Red line on previous slide.)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chemeClr val="tx2"/>
                </a:solidFill>
                <a:latin typeface="Avenir Book" panose="02000503020000020003" pitchFamily="2" charset="0"/>
              </a:rPr>
              <a:t>Accepting that our prediction is unlikely to be perfect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, develop an </a:t>
            </a:r>
            <a:r>
              <a:rPr lang="en-US" sz="4000" b="1" dirty="0">
                <a:latin typeface="Avenir Book" panose="02000503020000020003" pitchFamily="2" charset="0"/>
              </a:rPr>
              <a:t>error term </a:t>
            </a: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that gives us some idea of how far off our prediction might be. </a:t>
            </a:r>
            <a:r>
              <a:rPr lang="en-US" sz="4000" b="1" dirty="0">
                <a:solidFill>
                  <a:srgbClr val="0432FF"/>
                </a:solidFill>
                <a:latin typeface="Avenir Book" panose="02000503020000020003" pitchFamily="2" charset="0"/>
              </a:rPr>
              <a:t>(Blue lines on previous slide.)</a:t>
            </a: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71915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67672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6" y="244419"/>
            <a:ext cx="1012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722224" y="1040195"/>
            <a:ext cx="10550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6000" b="1" dirty="0">
                <a:solidFill>
                  <a:schemeClr val="tx2"/>
                </a:solidFill>
                <a:latin typeface="Avenir Book" panose="02000503020000020003" pitchFamily="2" charset="0"/>
              </a:rPr>
              <a:t>Good Forecast ± Probable Error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71915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12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1202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 will learn four different forecasting methods (out of dozens that exist – you can learn the rest of them in your MBA program).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1061949" y="1970458"/>
            <a:ext cx="10318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Naïve Method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Moving Averages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Exponential Smoothing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Linear Regression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1289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11202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And we will compare the four forecasting methods with the MAD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18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MAD = Mean Absolute Deviation = the average absolute error between forecasts and historical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A smaller MAD means a method fits the historical data closely – what we want.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Avenir Book" panose="02000503020000020003" pitchFamily="2" charset="0"/>
              </a:rPr>
              <a:t>Does a small MAD on historical data imply an accurate forecast for the future?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FFE6-B328-4704-BE29-A8138893A84B}"/>
              </a:ext>
            </a:extLst>
          </p:cNvPr>
          <p:cNvSpPr txBox="1"/>
          <p:nvPr/>
        </p:nvSpPr>
        <p:spPr>
          <a:xfrm>
            <a:off x="5672831" y="1946648"/>
            <a:ext cx="324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035302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500</Words>
  <Application>Microsoft Office PowerPoint</Application>
  <PresentationFormat>Widescreen</PresentationFormat>
  <Paragraphs>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Avenir Book</vt:lpstr>
      <vt:lpstr>Calibri</vt:lpstr>
      <vt:lpstr>Calibri Light</vt:lpstr>
      <vt:lpstr>HELVETICA</vt:lpstr>
      <vt:lpstr>Lucida Calligraphy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Now, learn the four forecasting methods.</vt:lpstr>
      <vt:lpstr>This Week:</vt:lpstr>
      <vt:lpstr>Next Week: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12</cp:revision>
  <dcterms:created xsi:type="dcterms:W3CDTF">2020-08-31T23:32:34Z</dcterms:created>
  <dcterms:modified xsi:type="dcterms:W3CDTF">2022-02-03T16:39:19Z</dcterms:modified>
</cp:coreProperties>
</file>