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5"/>
  </p:notesMasterIdLst>
  <p:sldIdLst>
    <p:sldId id="409" r:id="rId5"/>
    <p:sldId id="403" r:id="rId6"/>
    <p:sldId id="411" r:id="rId7"/>
    <p:sldId id="410" r:id="rId8"/>
    <p:sldId id="368" r:id="rId9"/>
    <p:sldId id="412" r:id="rId10"/>
    <p:sldId id="415" r:id="rId11"/>
    <p:sldId id="416" r:id="rId12"/>
    <p:sldId id="417" r:id="rId13"/>
    <p:sldId id="4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397A"/>
    <a:srgbClr val="0793E9"/>
    <a:srgbClr val="F9B004"/>
    <a:srgbClr val="848C49"/>
    <a:srgbClr val="005E9F"/>
    <a:srgbClr val="FEFFFE"/>
    <a:srgbClr val="DD3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p:restoredTop sz="94792"/>
  </p:normalViewPr>
  <p:slideViewPr>
    <p:cSldViewPr snapToGrid="0" snapToObjects="1">
      <p:cViewPr varScale="1">
        <p:scale>
          <a:sx n="108" d="100"/>
          <a:sy n="108" d="100"/>
        </p:scale>
        <p:origin x="1032" y="102"/>
      </p:cViewPr>
      <p:guideLst/>
    </p:cSldViewPr>
  </p:slideViewPr>
  <p:outlineViewPr>
    <p:cViewPr>
      <p:scale>
        <a:sx n="33" d="100"/>
        <a:sy n="33" d="100"/>
      </p:scale>
      <p:origin x="0" y="-1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13659-4F02-B549-BE27-4B4A3E94ED5D}"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088C1-5B5D-8449-AE7A-630F1E238C6D}" type="slidenum">
              <a:rPr lang="en-US" smtClean="0"/>
              <a:t>‹#›</a:t>
            </a:fld>
            <a:endParaRPr lang="en-US"/>
          </a:p>
        </p:txBody>
      </p:sp>
    </p:spTree>
    <p:extLst>
      <p:ext uri="{BB962C8B-B14F-4D97-AF65-F5344CB8AC3E}">
        <p14:creationId xmlns:p14="http://schemas.microsoft.com/office/powerpoint/2010/main" val="48789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a:t>
            </a:fld>
            <a:endParaRPr lang="en-US"/>
          </a:p>
        </p:txBody>
      </p:sp>
    </p:spTree>
    <p:extLst>
      <p:ext uri="{BB962C8B-B14F-4D97-AF65-F5344CB8AC3E}">
        <p14:creationId xmlns:p14="http://schemas.microsoft.com/office/powerpoint/2010/main" val="82930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291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176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41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8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66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370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04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5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774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258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72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749323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George_Dantzig#cite_note-9" TargetMode="External"/><Relationship Id="rId3" Type="http://schemas.openxmlformats.org/officeDocument/2006/relationships/hyperlink" Target="https://en.wikipedia.org/wiki/Jerzy_Neyman" TargetMode="External"/><Relationship Id="rId7" Type="http://schemas.openxmlformats.org/officeDocument/2006/relationships/hyperlink" Target="https://en.wikipedia.org/wiki/George_Dantzig#cite_note-JH05-2" TargetMode="External"/><Relationship Id="rId2" Type="http://schemas.openxmlformats.org/officeDocument/2006/relationships/hyperlink" Target="https://en.wikipedia.org/wiki/UC_Berkeley" TargetMode="External"/><Relationship Id="rId1" Type="http://schemas.openxmlformats.org/officeDocument/2006/relationships/slideLayout" Target="../slideLayouts/slideLayout2.xml"/><Relationship Id="rId6" Type="http://schemas.openxmlformats.org/officeDocument/2006/relationships/hyperlink" Target="https://en.wikipedia.org/wiki/George_Dantzig#cite_note-snopes-8" TargetMode="External"/><Relationship Id="rId5" Type="http://schemas.openxmlformats.org/officeDocument/2006/relationships/hyperlink" Target="https://en.wikipedia.org/wiki/George_Dantzig#cite_note-mmp-4" TargetMode="External"/><Relationship Id="rId4" Type="http://schemas.openxmlformats.org/officeDocument/2006/relationships/hyperlink" Target="https://en.wikipedia.org/wiki/Statistic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779"/>
            <a:ext cx="12242676" cy="6858779"/>
            <a:chOff x="-1" y="-779"/>
            <a:chExt cx="12242676" cy="6858779"/>
          </a:xfrm>
        </p:grpSpPr>
        <p:pic>
          <p:nvPicPr>
            <p:cNvPr id="12" name="Picture 3" descr="A close up of a logo&#10;&#10;Description generated with high confidence">
              <a:extLst>
                <a:ext uri="{FF2B5EF4-FFF2-40B4-BE49-F238E27FC236}">
                  <a16:creationId xmlns:a16="http://schemas.microsoft.com/office/drawing/2014/main" id="{A0C9BB04-F90D-6F4D-968A-9FCE4DE7AB91}"/>
                </a:ext>
              </a:extLst>
            </p:cNvPr>
            <p:cNvPicPr>
              <a:picLocks noChangeAspect="1"/>
            </p:cNvPicPr>
            <p:nvPr/>
          </p:nvPicPr>
          <p:blipFill rotWithShape="1">
            <a:blip r:embed="rId3"/>
            <a:srcRect l="2462" t="4662" r="50142" b="92526"/>
            <a:stretch/>
          </p:blipFill>
          <p:spPr>
            <a:xfrm rot="16200000">
              <a:off x="8618603" y="3233149"/>
              <a:ext cx="6858000" cy="390144"/>
            </a:xfrm>
            <a:prstGeom prst="rect">
              <a:avLst/>
            </a:prstGeom>
          </p:spPr>
        </p:pic>
        <p:pic>
          <p:nvPicPr>
            <p:cNvPr id="11" name="Picture 3" descr="A close up of a logo&#10;&#10;Description generated with high confidence">
              <a:extLst>
                <a:ext uri="{FF2B5EF4-FFF2-40B4-BE49-F238E27FC236}">
                  <a16:creationId xmlns:a16="http://schemas.microsoft.com/office/drawing/2014/main" id="{29AF7AE4-1D60-427F-B29E-7E727EC9880F}"/>
                </a:ext>
              </a:extLst>
            </p:cNvPr>
            <p:cNvPicPr>
              <a:picLocks noChangeAspect="1"/>
            </p:cNvPicPr>
            <p:nvPr/>
          </p:nvPicPr>
          <p:blipFill rotWithShape="1">
            <a:blip r:embed="rId3"/>
            <a:srcRect l="7088" t="4667" r="7254" b="92623"/>
            <a:stretch/>
          </p:blipFill>
          <p:spPr>
            <a:xfrm rot="10800000">
              <a:off x="-1" y="6480382"/>
              <a:ext cx="12242676" cy="377618"/>
            </a:xfrm>
            <a:prstGeom prst="rect">
              <a:avLst/>
            </a:prstGeom>
          </p:spPr>
        </p:pic>
        <p:pic>
          <p:nvPicPr>
            <p:cNvPr id="13" name="Picture 3" descr="A close up of a logo&#10;&#10;Description generated with high confidence">
              <a:extLst>
                <a:ext uri="{FF2B5EF4-FFF2-40B4-BE49-F238E27FC236}">
                  <a16:creationId xmlns:a16="http://schemas.microsoft.com/office/drawing/2014/main" id="{682EB983-EA43-B740-A042-F1ABDA9F8EFA}"/>
                </a:ext>
              </a:extLst>
            </p:cNvPr>
            <p:cNvPicPr>
              <a:picLocks noChangeAspect="1"/>
            </p:cNvPicPr>
            <p:nvPr/>
          </p:nvPicPr>
          <p:blipFill rotWithShape="1">
            <a:blip r:embed="rId3"/>
            <a:srcRect l="2461" t="4663" r="12928" b="92627"/>
            <a:stretch/>
          </p:blipFill>
          <p:spPr>
            <a:xfrm rot="10800000" flipH="1" flipV="1">
              <a:off x="-1" y="0"/>
              <a:ext cx="12242676" cy="376060"/>
            </a:xfrm>
            <a:prstGeom prst="rect">
              <a:avLst/>
            </a:prstGeom>
          </p:spPr>
        </p:pic>
        <p:pic>
          <p:nvPicPr>
            <p:cNvPr id="10" name="Picture 3" descr="A close up of a logo&#10;&#10;Description generated with high confidence">
              <a:extLst>
                <a:ext uri="{FF2B5EF4-FFF2-40B4-BE49-F238E27FC236}">
                  <a16:creationId xmlns:a16="http://schemas.microsoft.com/office/drawing/2014/main" id="{C43A20F7-DBF7-FA44-829F-A3FF47401440}"/>
                </a:ext>
              </a:extLst>
            </p:cNvPr>
            <p:cNvPicPr>
              <a:picLocks noChangeAspect="1"/>
            </p:cNvPicPr>
            <p:nvPr/>
          </p:nvPicPr>
          <p:blipFill rotWithShape="1">
            <a:blip r:embed="rId3"/>
            <a:srcRect l="2462" t="4662" r="50142" b="92526"/>
            <a:stretch/>
          </p:blipFill>
          <p:spPr>
            <a:xfrm rot="16200000">
              <a:off x="-3233928" y="3233928"/>
              <a:ext cx="6858000" cy="390144"/>
            </a:xfrm>
            <a:prstGeom prst="rect">
              <a:avLst/>
            </a:prstGeom>
          </p:spPr>
        </p:pic>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2248"/>
          <a:stretch/>
        </p:blipFill>
        <p:spPr>
          <a:xfrm>
            <a:off x="390145" y="364331"/>
            <a:ext cx="11462386" cy="6116051"/>
          </a:xfrm>
          <a:prstGeom prst="rect">
            <a:avLst/>
          </a:prstGeom>
        </p:spPr>
      </p:pic>
      <p:sp>
        <p:nvSpPr>
          <p:cNvPr id="18" name="TextBox 17">
            <a:extLst>
              <a:ext uri="{FF2B5EF4-FFF2-40B4-BE49-F238E27FC236}">
                <a16:creationId xmlns:a16="http://schemas.microsoft.com/office/drawing/2014/main" id="{19B782C3-61CD-4285-A062-983A36A9442C}"/>
              </a:ext>
            </a:extLst>
          </p:cNvPr>
          <p:cNvSpPr txBox="1"/>
          <p:nvPr/>
        </p:nvSpPr>
        <p:spPr>
          <a:xfrm>
            <a:off x="573847" y="498465"/>
            <a:ext cx="122560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000" dirty="0">
                <a:solidFill>
                  <a:srgbClr val="F9B004"/>
                </a:solidFill>
                <a:latin typeface="Rockwell Extra Bold"/>
              </a:rPr>
              <a:t>BA 353: Operations Management</a:t>
            </a:r>
            <a:endParaRPr lang="en-US" sz="4000" dirty="0">
              <a:solidFill>
                <a:srgbClr val="F9B004"/>
              </a:solidFill>
              <a:effectLst/>
              <a:latin typeface="HELVETICA"/>
              <a:cs typeface="Calibri"/>
            </a:endParaRPr>
          </a:p>
        </p:txBody>
      </p:sp>
      <p:sp>
        <p:nvSpPr>
          <p:cNvPr id="19" name="TextBox 18">
            <a:extLst>
              <a:ext uri="{FF2B5EF4-FFF2-40B4-BE49-F238E27FC236}">
                <a16:creationId xmlns:a16="http://schemas.microsoft.com/office/drawing/2014/main" id="{980037A9-152F-C041-9F49-41D8CB834E51}"/>
              </a:ext>
            </a:extLst>
          </p:cNvPr>
          <p:cNvSpPr txBox="1"/>
          <p:nvPr/>
        </p:nvSpPr>
        <p:spPr>
          <a:xfrm>
            <a:off x="573847" y="1204587"/>
            <a:ext cx="111101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400" dirty="0">
                <a:solidFill>
                  <a:schemeClr val="bg1"/>
                </a:solidFill>
                <a:effectLst/>
                <a:latin typeface="Helvetica Light" panose="020B0403020202020204" pitchFamily="34" charset="0"/>
                <a:cs typeface="HELVETICA"/>
              </a:rPr>
              <a:t>Introduction to Linear Programming (LP)</a:t>
            </a:r>
            <a:r>
              <a:rPr lang="en-US" sz="4400" dirty="0">
                <a:solidFill>
                  <a:schemeClr val="bg1"/>
                </a:solidFill>
                <a:effectLst/>
                <a:latin typeface="HELVETICA"/>
                <a:cs typeface="Calibri"/>
              </a:rPr>
              <a:t> </a:t>
            </a:r>
          </a:p>
        </p:txBody>
      </p:sp>
      <p:pic>
        <p:nvPicPr>
          <p:cNvPr id="14" name="Picture 13" descr="FLC-logo-color.png">
            <a:extLst>
              <a:ext uri="{FF2B5EF4-FFF2-40B4-BE49-F238E27FC236}">
                <a16:creationId xmlns:a16="http://schemas.microsoft.com/office/drawing/2014/main" id="{F9AFA68E-9822-254C-880B-3A5EF6D64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2084" y="5248405"/>
            <a:ext cx="641872" cy="1048538"/>
          </a:xfrm>
          <a:prstGeom prst="rect">
            <a:avLst/>
          </a:prstGeom>
        </p:spPr>
      </p:pic>
      <p:sp>
        <p:nvSpPr>
          <p:cNvPr id="3" name="TextBox 2"/>
          <p:cNvSpPr txBox="1"/>
          <p:nvPr/>
        </p:nvSpPr>
        <p:spPr>
          <a:xfrm>
            <a:off x="11686784" y="69519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5229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5" y="244419"/>
            <a:ext cx="5371022" cy="1015663"/>
          </a:xfrm>
          <a:prstGeom prst="rect">
            <a:avLst/>
          </a:prstGeom>
          <a:noFill/>
        </p:spPr>
        <p:txBody>
          <a:bodyPr wrap="none" rtlCol="0">
            <a:spAutoFit/>
          </a:bodyPr>
          <a:lstStyle/>
          <a:p>
            <a:r>
              <a:rPr lang="en-US" sz="6000" b="1" dirty="0">
                <a:solidFill>
                  <a:srgbClr val="00397A"/>
                </a:solidFill>
                <a:latin typeface="Rockwell Extra Bold" charset="0"/>
                <a:ea typeface="Rockwell Extra Bold" charset="0"/>
                <a:cs typeface="Rockwell Extra Bold" charset="0"/>
              </a:rPr>
              <a:t>Next steps?</a:t>
            </a:r>
            <a:endParaRPr lang="en-US" sz="4000"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4"/>
            <a:ext cx="9554499"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Can you figure out the best values for x and y that maximize profit without exceeding the constraints?</a:t>
            </a:r>
          </a:p>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Solve using MS Excel Solver.</a:t>
            </a:r>
          </a:p>
          <a:p>
            <a:pPr marL="285750" indent="-285750">
              <a:buFont typeface="Wingdings" panose="05000000000000000000" pitchFamily="2" charset="2"/>
              <a:buChar char="ü"/>
            </a:pPr>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Tree>
    <p:extLst>
      <p:ext uri="{BB962C8B-B14F-4D97-AF65-F5344CB8AC3E}">
        <p14:creationId xmlns:p14="http://schemas.microsoft.com/office/powerpoint/2010/main" val="4947343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mtn-layers.jpg"/>
          <p:cNvPicPr>
            <a:picLocks noChangeAspect="1"/>
          </p:cNvPicPr>
          <p:nvPr/>
        </p:nvPicPr>
        <p:blipFill rotWithShape="1">
          <a:blip r:embed="rId2" cstate="screen">
            <a:extLst>
              <a:ext uri="{28A0092B-C50C-407E-A947-70E740481C1C}">
                <a14:useLocalDpi xmlns:a14="http://schemas.microsoft.com/office/drawing/2010/main"/>
              </a:ext>
            </a:extLst>
          </a:blip>
          <a:srcRect b="25458"/>
          <a:stretch/>
        </p:blipFill>
        <p:spPr>
          <a:xfrm>
            <a:off x="0" y="-23159"/>
            <a:ext cx="12192000" cy="6881160"/>
          </a:xfrm>
          <a:prstGeom prst="rect">
            <a:avLst/>
          </a:prstGeom>
        </p:spPr>
      </p:pic>
      <p:sp>
        <p:nvSpPr>
          <p:cNvPr id="7" name="TextBox 6">
            <a:extLst>
              <a:ext uri="{FF2B5EF4-FFF2-40B4-BE49-F238E27FC236}">
                <a16:creationId xmlns:a16="http://schemas.microsoft.com/office/drawing/2014/main" id="{19B782C3-61CD-4285-A062-983A36A9442C}"/>
              </a:ext>
            </a:extLst>
          </p:cNvPr>
          <p:cNvSpPr txBox="1"/>
          <p:nvPr/>
        </p:nvSpPr>
        <p:spPr>
          <a:xfrm>
            <a:off x="1" y="393402"/>
            <a:ext cx="121919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300"/>
              </a:spcBef>
            </a:pPr>
            <a:r>
              <a:rPr lang="en-US" sz="6000" dirty="0">
                <a:solidFill>
                  <a:schemeClr val="bg1"/>
                </a:solidFill>
                <a:latin typeface="Rockwell Extra Bold"/>
              </a:rPr>
              <a:t>Linear Programming</a:t>
            </a:r>
            <a:endParaRPr lang="en-US" sz="6000" dirty="0">
              <a:solidFill>
                <a:schemeClr val="bg1"/>
              </a:solidFill>
              <a:effectLst/>
              <a:latin typeface="HELVETICA"/>
              <a:cs typeface="Calibri"/>
            </a:endParaRPr>
          </a:p>
        </p:txBody>
      </p:sp>
      <p:sp>
        <p:nvSpPr>
          <p:cNvPr id="6" name="Content Placeholder 5">
            <a:extLst>
              <a:ext uri="{FF2B5EF4-FFF2-40B4-BE49-F238E27FC236}">
                <a16:creationId xmlns:a16="http://schemas.microsoft.com/office/drawing/2014/main" id="{03452EA1-3977-49A4-B6B8-80B394A5E6CA}"/>
              </a:ext>
            </a:extLst>
          </p:cNvPr>
          <p:cNvSpPr>
            <a:spLocks noGrp="1"/>
          </p:cNvSpPr>
          <p:nvPr>
            <p:ph sz="half" idx="1"/>
          </p:nvPr>
        </p:nvSpPr>
        <p:spPr/>
        <p:txBody>
          <a:bodyPr/>
          <a:lstStyle/>
          <a:p>
            <a:pPr marL="0" indent="0">
              <a:buNone/>
            </a:pPr>
            <a:r>
              <a:rPr lang="en-US" dirty="0"/>
              <a:t>How to achieve goal(s) within limitations of scarce resources.</a:t>
            </a:r>
          </a:p>
          <a:p>
            <a:r>
              <a:rPr lang="en-US" dirty="0"/>
              <a:t>Goal is typically to maximize profit or minimize cost.</a:t>
            </a:r>
          </a:p>
          <a:p>
            <a:r>
              <a:rPr lang="en-US" dirty="0"/>
              <a:t>Limitations are called constraints:</a:t>
            </a:r>
          </a:p>
          <a:p>
            <a:pPr lvl="1"/>
            <a:r>
              <a:rPr lang="en-US" dirty="0"/>
              <a:t>Time</a:t>
            </a:r>
          </a:p>
          <a:p>
            <a:pPr lvl="1"/>
            <a:r>
              <a:rPr lang="en-US" dirty="0"/>
              <a:t>Raw materials</a:t>
            </a:r>
          </a:p>
          <a:p>
            <a:pPr lvl="1"/>
            <a:r>
              <a:rPr lang="en-US" dirty="0"/>
              <a:t>Human resources</a:t>
            </a:r>
          </a:p>
          <a:p>
            <a:pPr lvl="1"/>
            <a:r>
              <a:rPr lang="en-US" dirty="0"/>
              <a:t>Capital</a:t>
            </a:r>
          </a:p>
        </p:txBody>
      </p:sp>
      <p:pic>
        <p:nvPicPr>
          <p:cNvPr id="10" name="Content Placeholder 9">
            <a:extLst>
              <a:ext uri="{FF2B5EF4-FFF2-40B4-BE49-F238E27FC236}">
                <a16:creationId xmlns:a16="http://schemas.microsoft.com/office/drawing/2014/main" id="{3C778890-3BC9-4286-9CF9-D2C0A41AAF58}"/>
              </a:ext>
            </a:extLst>
          </p:cNvPr>
          <p:cNvPicPr>
            <a:picLocks noGrp="1" noChangeAspect="1"/>
          </p:cNvPicPr>
          <p:nvPr>
            <p:ph sz="half" idx="2"/>
          </p:nvPr>
        </p:nvPicPr>
        <p:blipFill>
          <a:blip r:embed="rId3"/>
          <a:stretch>
            <a:fillRect/>
          </a:stretch>
        </p:blipFill>
        <p:spPr>
          <a:xfrm>
            <a:off x="6096000" y="2436281"/>
            <a:ext cx="4867275" cy="2295525"/>
          </a:xfrm>
          <a:prstGeom prst="rect">
            <a:avLst/>
          </a:prstGeom>
        </p:spPr>
      </p:pic>
    </p:spTree>
    <p:extLst>
      <p:ext uri="{BB962C8B-B14F-4D97-AF65-F5344CB8AC3E}">
        <p14:creationId xmlns:p14="http://schemas.microsoft.com/office/powerpoint/2010/main" val="152394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itle 1">
            <a:extLst>
              <a:ext uri="{FF2B5EF4-FFF2-40B4-BE49-F238E27FC236}">
                <a16:creationId xmlns:a16="http://schemas.microsoft.com/office/drawing/2014/main" id="{2D90D9E5-7E4C-4FAD-98A8-8A00C79412EE}"/>
              </a:ext>
            </a:extLst>
          </p:cNvPr>
          <p:cNvSpPr>
            <a:spLocks noGrp="1"/>
          </p:cNvSpPr>
          <p:nvPr>
            <p:ph type="title"/>
          </p:nvPr>
        </p:nvSpPr>
        <p:spPr/>
        <p:txBody>
          <a:bodyPr/>
          <a:lstStyle/>
          <a:p>
            <a:r>
              <a:rPr lang="en-US" dirty="0"/>
              <a:t>George Dantzig</a:t>
            </a:r>
          </a:p>
        </p:txBody>
      </p:sp>
      <p:sp>
        <p:nvSpPr>
          <p:cNvPr id="4" name="Content Placeholder 3">
            <a:extLst>
              <a:ext uri="{FF2B5EF4-FFF2-40B4-BE49-F238E27FC236}">
                <a16:creationId xmlns:a16="http://schemas.microsoft.com/office/drawing/2014/main" id="{F41D216A-B769-4C09-A8C7-AC09DE8CBDF9}"/>
              </a:ext>
            </a:extLst>
          </p:cNvPr>
          <p:cNvSpPr>
            <a:spLocks noGrp="1"/>
          </p:cNvSpPr>
          <p:nvPr>
            <p:ph sz="half" idx="1"/>
          </p:nvPr>
        </p:nvSpPr>
        <p:spPr/>
        <p:txBody>
          <a:bodyPr/>
          <a:lstStyle/>
          <a:p>
            <a:r>
              <a:rPr lang="en-US" dirty="0"/>
              <a:t>Developed the </a:t>
            </a:r>
            <a:r>
              <a:rPr lang="en-US" i="1" dirty="0"/>
              <a:t>simplex method </a:t>
            </a:r>
            <a:r>
              <a:rPr lang="en-US" dirty="0"/>
              <a:t>to solve LPs.</a:t>
            </a:r>
          </a:p>
          <a:p>
            <a:r>
              <a:rPr lang="en-US" dirty="0"/>
              <a:t>Father of Operations.</a:t>
            </a:r>
          </a:p>
          <a:p>
            <a:r>
              <a:rPr lang="en-US" dirty="0"/>
              <a:t>I met him once!</a:t>
            </a:r>
          </a:p>
          <a:p>
            <a:r>
              <a:rPr lang="en-US" dirty="0"/>
              <a:t>Super smart dude – see next slide.</a:t>
            </a:r>
          </a:p>
          <a:p>
            <a:endParaRPr lang="en-US" dirty="0"/>
          </a:p>
        </p:txBody>
      </p:sp>
      <p:pic>
        <p:nvPicPr>
          <p:cNvPr id="6" name="Content Placeholder 5">
            <a:extLst>
              <a:ext uri="{FF2B5EF4-FFF2-40B4-BE49-F238E27FC236}">
                <a16:creationId xmlns:a16="http://schemas.microsoft.com/office/drawing/2014/main" id="{C827D22E-0AD3-4D0A-8292-1FBA38D0F618}"/>
              </a:ext>
            </a:extLst>
          </p:cNvPr>
          <p:cNvPicPr>
            <a:picLocks noGrp="1" noChangeAspect="1"/>
          </p:cNvPicPr>
          <p:nvPr>
            <p:ph sz="half" idx="2"/>
          </p:nvPr>
        </p:nvPicPr>
        <p:blipFill>
          <a:blip r:embed="rId4"/>
          <a:stretch>
            <a:fillRect/>
          </a:stretch>
        </p:blipFill>
        <p:spPr>
          <a:xfrm>
            <a:off x="6857999" y="1131678"/>
            <a:ext cx="2863049" cy="3594717"/>
          </a:xfrm>
          <a:prstGeom prst="rect">
            <a:avLst/>
          </a:prstGeom>
        </p:spPr>
      </p:pic>
    </p:spTree>
    <p:extLst>
      <p:ext uri="{BB962C8B-B14F-4D97-AF65-F5344CB8AC3E}">
        <p14:creationId xmlns:p14="http://schemas.microsoft.com/office/powerpoint/2010/main" val="298502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F422-8D8A-4FC5-BFB0-C56B51D68A33}"/>
              </a:ext>
            </a:extLst>
          </p:cNvPr>
          <p:cNvSpPr>
            <a:spLocks noGrp="1"/>
          </p:cNvSpPr>
          <p:nvPr>
            <p:ph type="title"/>
          </p:nvPr>
        </p:nvSpPr>
        <p:spPr/>
        <p:txBody>
          <a:bodyPr/>
          <a:lstStyle/>
          <a:p>
            <a:r>
              <a:rPr lang="en-US" dirty="0"/>
              <a:t>From Wikipedia.com page about GD…</a:t>
            </a:r>
          </a:p>
        </p:txBody>
      </p:sp>
      <p:sp>
        <p:nvSpPr>
          <p:cNvPr id="3" name="Content Placeholder 2">
            <a:extLst>
              <a:ext uri="{FF2B5EF4-FFF2-40B4-BE49-F238E27FC236}">
                <a16:creationId xmlns:a16="http://schemas.microsoft.com/office/drawing/2014/main" id="{55A9631E-D766-4344-AD99-1A5B22D65212}"/>
              </a:ext>
            </a:extLst>
          </p:cNvPr>
          <p:cNvSpPr>
            <a:spLocks noGrp="1"/>
          </p:cNvSpPr>
          <p:nvPr>
            <p:ph idx="1"/>
          </p:nvPr>
        </p:nvSpPr>
        <p:spPr/>
        <p:txBody>
          <a:bodyPr>
            <a:normAutofit fontScale="92500" lnSpcReduction="10000"/>
          </a:bodyPr>
          <a:lstStyle/>
          <a:p>
            <a:pPr marL="0" indent="0">
              <a:buNone/>
            </a:pPr>
            <a:r>
              <a:rPr lang="en-US" dirty="0"/>
              <a:t>An event in Dantzig's life became the origin of a famous story in 1939, while he was a graduate student at </a:t>
            </a:r>
            <a:r>
              <a:rPr lang="en-US" dirty="0">
                <a:hlinkClick r:id="rId2" tooltip="UC Berkeley"/>
              </a:rPr>
              <a:t>UC Berkeley</a:t>
            </a:r>
            <a:r>
              <a:rPr lang="en-US" dirty="0"/>
              <a:t>. Near the beginning of a class for which Dantzig was late, professor </a:t>
            </a:r>
            <a:r>
              <a:rPr lang="en-US" dirty="0">
                <a:hlinkClick r:id="rId3" tooltip="Jerzy Neyman"/>
              </a:rPr>
              <a:t>Jerzy </a:t>
            </a:r>
            <a:r>
              <a:rPr lang="en-US" dirty="0" err="1">
                <a:hlinkClick r:id="rId3" tooltip="Jerzy Neyman"/>
              </a:rPr>
              <a:t>Neyman</a:t>
            </a:r>
            <a:r>
              <a:rPr lang="en-US" dirty="0"/>
              <a:t> wrote two examples of famously unsolved </a:t>
            </a:r>
            <a:r>
              <a:rPr lang="en-US" dirty="0">
                <a:hlinkClick r:id="rId4" tooltip="Statistics"/>
              </a:rPr>
              <a:t>statistics</a:t>
            </a:r>
            <a:r>
              <a:rPr lang="en-US" dirty="0"/>
              <a:t> problems on the blackboard. When Dantzig arrived, he assumed that the two problems were a homework assignment and wrote them down. According to Dantzig, the problems "seemed to be a little harder than usual", but a few days later he handed in completed solutions for the two problems, still believing that they were an assignment that was overdue.</a:t>
            </a:r>
            <a:r>
              <a:rPr lang="en-US" baseline="30000" dirty="0">
                <a:hlinkClick r:id="rId5"/>
              </a:rPr>
              <a:t>[4]</a:t>
            </a:r>
            <a:r>
              <a:rPr lang="en-US" baseline="30000" dirty="0">
                <a:hlinkClick r:id="rId6"/>
              </a:rPr>
              <a:t>[8]</a:t>
            </a:r>
            <a:r>
              <a:rPr lang="en-US" dirty="0"/>
              <a:t> </a:t>
            </a:r>
          </a:p>
          <a:p>
            <a:pPr marL="0" indent="0">
              <a:buNone/>
            </a:pPr>
            <a:r>
              <a:rPr lang="en-US" dirty="0"/>
              <a:t>Six weeks later, Dantzig received a visit from an excited professor </a:t>
            </a:r>
            <a:r>
              <a:rPr lang="en-US" dirty="0" err="1"/>
              <a:t>Neyman</a:t>
            </a:r>
            <a:r>
              <a:rPr lang="en-US" dirty="0"/>
              <a:t>, who was eager to tell him that the homework problems he had solved were two of the most famous unsolved problems in statistics.</a:t>
            </a:r>
            <a:r>
              <a:rPr lang="en-US" baseline="30000" dirty="0">
                <a:hlinkClick r:id="rId7"/>
              </a:rPr>
              <a:t>[2]</a:t>
            </a:r>
            <a:r>
              <a:rPr lang="en-US" baseline="30000" dirty="0">
                <a:hlinkClick r:id="rId5"/>
              </a:rPr>
              <a:t>[4]</a:t>
            </a:r>
            <a:r>
              <a:rPr lang="en-US" dirty="0"/>
              <a:t> He had prepared one of Dantzig's solutions for publication in a mathematical journal.</a:t>
            </a:r>
            <a:r>
              <a:rPr lang="en-US" baseline="30000" dirty="0">
                <a:hlinkClick r:id="rId8"/>
              </a:rPr>
              <a:t>[9]</a:t>
            </a:r>
            <a:endParaRPr lang="en-US" dirty="0"/>
          </a:p>
        </p:txBody>
      </p:sp>
    </p:spTree>
    <p:extLst>
      <p:ext uri="{BB962C8B-B14F-4D97-AF65-F5344CB8AC3E}">
        <p14:creationId xmlns:p14="http://schemas.microsoft.com/office/powerpoint/2010/main" val="208938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large brick building with a clock tower in the middle of a park&#10;&#10;Description generated with very high confidence">
            <a:extLst>
              <a:ext uri="{FF2B5EF4-FFF2-40B4-BE49-F238E27FC236}">
                <a16:creationId xmlns:a16="http://schemas.microsoft.com/office/drawing/2014/main" id="{F197913B-3107-4FD0-8B70-D1ADC3F36A91}"/>
              </a:ext>
            </a:extLst>
          </p:cNvPr>
          <p:cNvPicPr>
            <a:picLocks noChangeAspect="1"/>
          </p:cNvPicPr>
          <p:nvPr/>
        </p:nvPicPr>
        <p:blipFill rotWithShape="1">
          <a:blip r:embed="rId2"/>
          <a:srcRect l="46" r="-46" b="15862"/>
          <a:stretch/>
        </p:blipFill>
        <p:spPr>
          <a:xfrm>
            <a:off x="-109" y="-1438"/>
            <a:ext cx="12203514" cy="6861293"/>
          </a:xfrm>
          <a:prstGeom prst="rect">
            <a:avLst/>
          </a:prstGeom>
        </p:spPr>
      </p:pic>
      <p:pic>
        <p:nvPicPr>
          <p:cNvPr id="2" name="Picture 4" descr="A close up of a logo&#10;&#10;Description generated with high confidence">
            <a:extLst>
              <a:ext uri="{FF2B5EF4-FFF2-40B4-BE49-F238E27FC236}">
                <a16:creationId xmlns:a16="http://schemas.microsoft.com/office/drawing/2014/main" id="{0D128E4E-D6DA-4E58-AEF3-6ED2B4ED480D}"/>
              </a:ext>
            </a:extLst>
          </p:cNvPr>
          <p:cNvPicPr>
            <a:picLocks noChangeAspect="1"/>
          </p:cNvPicPr>
          <p:nvPr/>
        </p:nvPicPr>
        <p:blipFill rotWithShape="1">
          <a:blip r:embed="rId3"/>
          <a:srcRect r="282" b="3592"/>
          <a:stretch/>
        </p:blipFill>
        <p:spPr>
          <a:xfrm>
            <a:off x="304321" y="476696"/>
            <a:ext cx="5791399" cy="6386029"/>
          </a:xfrm>
          <a:prstGeom prst="rect">
            <a:avLst/>
          </a:prstGeom>
        </p:spPr>
      </p:pic>
      <p:grpSp>
        <p:nvGrpSpPr>
          <p:cNvPr id="4" name="Group 3"/>
          <p:cNvGrpSpPr/>
          <p:nvPr/>
        </p:nvGrpSpPr>
        <p:grpSpPr>
          <a:xfrm>
            <a:off x="654284" y="1324939"/>
            <a:ext cx="5441436" cy="5007101"/>
            <a:chOff x="539446" y="1350053"/>
            <a:chExt cx="5441436" cy="4064290"/>
          </a:xfrm>
        </p:grpSpPr>
        <p:sp>
          <p:nvSpPr>
            <p:cNvPr id="10" name="TextBox 9">
              <a:extLst>
                <a:ext uri="{FF2B5EF4-FFF2-40B4-BE49-F238E27FC236}">
                  <a16:creationId xmlns:a16="http://schemas.microsoft.com/office/drawing/2014/main" id="{22FCF4D6-762C-644A-9D04-3D3EBA2AC90B}"/>
                </a:ext>
              </a:extLst>
            </p:cNvPr>
            <p:cNvSpPr txBox="1"/>
            <p:nvPr/>
          </p:nvSpPr>
          <p:spPr>
            <a:xfrm>
              <a:off x="539446" y="2179125"/>
              <a:ext cx="5441435" cy="3235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300"/>
                </a:spcBef>
                <a:buFont typeface="+mj-lt"/>
                <a:buAutoNum type="arabicPeriod"/>
              </a:pPr>
              <a:r>
                <a:rPr lang="en-US" sz="2000" b="1" dirty="0">
                  <a:solidFill>
                    <a:srgbClr val="FFFFFF"/>
                  </a:solidFill>
                  <a:latin typeface="HELVETICA"/>
                </a:rPr>
                <a:t>Set up the LP Model.</a:t>
              </a:r>
            </a:p>
            <a:p>
              <a:pPr marL="342900" indent="-342900">
                <a:spcBef>
                  <a:spcPts val="300"/>
                </a:spcBef>
                <a:buFont typeface="+mj-lt"/>
                <a:buAutoNum type="arabicPeriod"/>
              </a:pPr>
              <a:r>
                <a:rPr lang="en-US" sz="2000" b="1" dirty="0">
                  <a:solidFill>
                    <a:srgbClr val="FFFFFF"/>
                  </a:solidFill>
                  <a:latin typeface="HELVETICA"/>
                </a:rPr>
                <a:t>Three Options:</a:t>
              </a:r>
            </a:p>
            <a:p>
              <a:pPr marL="800100" lvl="1" indent="-342900">
                <a:spcBef>
                  <a:spcPts val="300"/>
                </a:spcBef>
                <a:buFont typeface="+mj-lt"/>
                <a:buAutoNum type="alphaUcPeriod"/>
              </a:pPr>
              <a:r>
                <a:rPr lang="en-US" b="1" dirty="0">
                  <a:solidFill>
                    <a:srgbClr val="FFFFFF"/>
                  </a:solidFill>
                  <a:latin typeface="HELVETICA"/>
                </a:rPr>
                <a:t>Solve graphically, by drawing out the constraints and finding the optimal solution.</a:t>
              </a:r>
            </a:p>
            <a:p>
              <a:pPr marL="800100" lvl="1" indent="-342900">
                <a:spcBef>
                  <a:spcPts val="300"/>
                </a:spcBef>
                <a:buFont typeface="+mj-lt"/>
                <a:buAutoNum type="alphaUcPeriod"/>
              </a:pPr>
              <a:r>
                <a:rPr lang="en-US" b="1" dirty="0">
                  <a:solidFill>
                    <a:srgbClr val="FFFFFF"/>
                  </a:solidFill>
                  <a:latin typeface="HELVETICA"/>
                </a:rPr>
                <a:t>Use the simplex method.</a:t>
              </a:r>
            </a:p>
            <a:p>
              <a:pPr marL="800100" lvl="1" indent="-342900">
                <a:spcBef>
                  <a:spcPts val="300"/>
                </a:spcBef>
                <a:buFont typeface="+mj-lt"/>
                <a:buAutoNum type="alphaUcPeriod"/>
              </a:pPr>
              <a:r>
                <a:rPr lang="en-US" b="1" dirty="0">
                  <a:solidFill>
                    <a:srgbClr val="FFFFFF"/>
                  </a:solidFill>
                  <a:latin typeface="HELVETICA"/>
                </a:rPr>
                <a:t>Enter data into Excel and use the Excel Solver function.</a:t>
              </a:r>
            </a:p>
            <a:p>
              <a:pPr marL="1314450" lvl="2" indent="-400050">
                <a:spcBef>
                  <a:spcPts val="300"/>
                </a:spcBef>
                <a:buFont typeface="+mj-lt"/>
                <a:buAutoNum type="romanUcPeriod"/>
              </a:pPr>
              <a:r>
                <a:rPr lang="en-US" b="1" dirty="0">
                  <a:solidFill>
                    <a:srgbClr val="FFFFFF"/>
                  </a:solidFill>
                  <a:latin typeface="HELVETICA"/>
                </a:rPr>
                <a:t>By next week, you will need Excel on your computer with the Solver function installed on it.</a:t>
              </a:r>
            </a:p>
            <a:p>
              <a:pPr marL="1314450" lvl="2" indent="-400050">
                <a:spcBef>
                  <a:spcPts val="300"/>
                </a:spcBef>
                <a:buFont typeface="+mj-lt"/>
                <a:buAutoNum type="romanUcPeriod"/>
              </a:pPr>
              <a:r>
                <a:rPr lang="en-US" b="1" dirty="0">
                  <a:solidFill>
                    <a:srgbClr val="FFFFFF"/>
                  </a:solidFill>
                  <a:latin typeface="HELVETICA"/>
                </a:rPr>
                <a:t>You can get MS Office on your device by going to Office.com.</a:t>
              </a:r>
            </a:p>
          </p:txBody>
        </p:sp>
        <p:sp>
          <p:nvSpPr>
            <p:cNvPr id="11" name="TextBox 10">
              <a:extLst>
                <a:ext uri="{FF2B5EF4-FFF2-40B4-BE49-F238E27FC236}">
                  <a16:creationId xmlns:a16="http://schemas.microsoft.com/office/drawing/2014/main" id="{3578E58A-F721-FD47-8244-6FA5E6106925}"/>
                </a:ext>
              </a:extLst>
            </p:cNvPr>
            <p:cNvSpPr txBox="1"/>
            <p:nvPr/>
          </p:nvSpPr>
          <p:spPr>
            <a:xfrm>
              <a:off x="539447" y="1350053"/>
              <a:ext cx="5441435" cy="524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9B004"/>
                  </a:solidFill>
                  <a:latin typeface="Rockwell Extra Bold"/>
                </a:rPr>
                <a:t>How to solve an LP</a:t>
              </a:r>
            </a:p>
          </p:txBody>
        </p:sp>
      </p:grpSp>
    </p:spTree>
    <p:extLst>
      <p:ext uri="{BB962C8B-B14F-4D97-AF65-F5344CB8AC3E}">
        <p14:creationId xmlns:p14="http://schemas.microsoft.com/office/powerpoint/2010/main" val="146064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5" y="244419"/>
            <a:ext cx="9005992" cy="707886"/>
          </a:xfrm>
          <a:prstGeom prst="rect">
            <a:avLst/>
          </a:prstGeom>
          <a:noFill/>
        </p:spPr>
        <p:txBody>
          <a:bodyPr wrap="none" rtlCol="0">
            <a:spAutoFit/>
          </a:bodyPr>
          <a:lstStyle/>
          <a:p>
            <a:r>
              <a:rPr lang="en-US" sz="4000" b="1" dirty="0">
                <a:solidFill>
                  <a:srgbClr val="00397A"/>
                </a:solidFill>
                <a:latin typeface="Rockwell Extra Bold" charset="0"/>
                <a:ea typeface="Rockwell Extra Bold" charset="0"/>
                <a:cs typeface="Rockwell Extra Bold" charset="0"/>
              </a:rPr>
              <a:t>Example A) from LP Handout</a:t>
            </a:r>
          </a:p>
        </p:txBody>
      </p:sp>
      <p:sp>
        <p:nvSpPr>
          <p:cNvPr id="6" name="TextBox 5">
            <a:extLst>
              <a:ext uri="{FF2B5EF4-FFF2-40B4-BE49-F238E27FC236}">
                <a16:creationId xmlns:a16="http://schemas.microsoft.com/office/drawing/2014/main" id="{2D65CD9F-0584-9440-A4FB-A6F6CB738971}"/>
              </a:ext>
            </a:extLst>
          </p:cNvPr>
          <p:cNvSpPr txBox="1"/>
          <p:nvPr/>
        </p:nvSpPr>
        <p:spPr>
          <a:xfrm>
            <a:off x="582922" y="1299389"/>
            <a:ext cx="10452022" cy="3046988"/>
          </a:xfrm>
          <a:prstGeom prst="rect">
            <a:avLst/>
          </a:prstGeom>
          <a:noFill/>
        </p:spPr>
        <p:txBody>
          <a:bodyPr wrap="square" rtlCol="0">
            <a:spAutoFit/>
          </a:bodyPr>
          <a:lstStyle/>
          <a:p>
            <a:r>
              <a:rPr lang="en-US" sz="24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Assume the demand for chairs and tables is unlimited.  Determine how many of each item to build in order to maximize profit.  How does the answer change if the demand for tables is limited to ten?</a:t>
            </a:r>
            <a:endParaRPr lang="en-US" sz="24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Rectangle 1">
            <a:extLst>
              <a:ext uri="{FF2B5EF4-FFF2-40B4-BE49-F238E27FC236}">
                <a16:creationId xmlns:a16="http://schemas.microsoft.com/office/drawing/2014/main" id="{6840D74F-4360-47FD-8263-CDC02B8E350B}"/>
              </a:ext>
            </a:extLst>
          </p:cNvPr>
          <p:cNvSpPr/>
          <p:nvPr/>
        </p:nvSpPr>
        <p:spPr>
          <a:xfrm>
            <a:off x="5379868" y="3568823"/>
            <a:ext cx="2112885" cy="363985"/>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856759-CA60-4FCD-B2A6-A239304B118F}"/>
              </a:ext>
            </a:extLst>
          </p:cNvPr>
          <p:cNvSpPr/>
          <p:nvPr/>
        </p:nvSpPr>
        <p:spPr>
          <a:xfrm>
            <a:off x="2370338" y="2059619"/>
            <a:ext cx="5344357" cy="435006"/>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205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Set Up LP Model:</a:t>
            </a:r>
            <a:br>
              <a:rPr lang="en-US" b="1" dirty="0">
                <a:solidFill>
                  <a:srgbClr val="00B050"/>
                </a:solidFill>
              </a:rPr>
            </a:br>
            <a:r>
              <a:rPr lang="en-US" b="1" dirty="0">
                <a:solidFill>
                  <a:srgbClr val="00B050"/>
                </a:solidFill>
              </a:rPr>
              <a:t>Objective</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5181600" cy="4351338"/>
          </a:xfrm>
        </p:spPr>
        <p:txBody>
          <a:bodyPr>
            <a:normAutofit/>
          </a:bodyPr>
          <a:lstStyle/>
          <a:p>
            <a:pPr marL="0" indent="0">
              <a:buNone/>
            </a:pPr>
            <a:r>
              <a:rPr lang="en-US" dirty="0"/>
              <a:t>X = number of chairs</a:t>
            </a:r>
          </a:p>
          <a:p>
            <a:pPr marL="0" indent="0">
              <a:buNone/>
            </a:pPr>
            <a:r>
              <a:rPr lang="en-US" dirty="0"/>
              <a:t>Y = number of tables</a:t>
            </a:r>
          </a:p>
          <a:p>
            <a:pPr marL="0" indent="0">
              <a:buNone/>
            </a:pPr>
            <a:endParaRPr lang="en-US" dirty="0"/>
          </a:p>
          <a:p>
            <a:pPr marL="0" indent="0">
              <a:buNone/>
            </a:pPr>
            <a:r>
              <a:rPr lang="en-US" dirty="0"/>
              <a:t>Goal: </a:t>
            </a:r>
          </a:p>
          <a:p>
            <a:pPr marL="0" indent="0">
              <a:buNone/>
            </a:pPr>
            <a:endParaRPr lang="en-US" dirty="0"/>
          </a:p>
          <a:p>
            <a:pPr marL="0" indent="0">
              <a:buNone/>
            </a:pPr>
            <a:r>
              <a:rPr lang="en-US" dirty="0"/>
              <a:t>Max $75*x + $125*y</a:t>
            </a:r>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6" name="TextBox 5">
            <a:extLst>
              <a:ext uri="{FF2B5EF4-FFF2-40B4-BE49-F238E27FC236}">
                <a16:creationId xmlns:a16="http://schemas.microsoft.com/office/drawing/2014/main" id="{186D60DA-016B-44DA-9960-9E904F333270}"/>
              </a:ext>
            </a:extLst>
          </p:cNvPr>
          <p:cNvSpPr txBox="1"/>
          <p:nvPr/>
        </p:nvSpPr>
        <p:spPr>
          <a:xfrm>
            <a:off x="6960093" y="3159386"/>
            <a:ext cx="3684233" cy="1754326"/>
          </a:xfrm>
          <a:prstGeom prst="rect">
            <a:avLst/>
          </a:prstGeom>
          <a:noFill/>
          <a:ln w="38100">
            <a:solidFill>
              <a:srgbClr val="0432FF"/>
            </a:solidFill>
          </a:ln>
        </p:spPr>
        <p:txBody>
          <a:bodyPr wrap="square" rtlCol="0">
            <a:spAutoFit/>
          </a:bodyPr>
          <a:lstStyle/>
          <a:p>
            <a:r>
              <a:rPr lang="en-US" dirty="0"/>
              <a:t>Our goal (or objective) is to maximize profit.  Since we make $75 per chair and $125 per table, our profit will be $75*x + $125*y.  It’s OK that we don’t yet know what x and y are – that’s what we’re trying to solve.</a:t>
            </a:r>
          </a:p>
        </p:txBody>
      </p:sp>
    </p:spTree>
    <p:extLst>
      <p:ext uri="{BB962C8B-B14F-4D97-AF65-F5344CB8AC3E}">
        <p14:creationId xmlns:p14="http://schemas.microsoft.com/office/powerpoint/2010/main" val="233076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Set Up LP Model:</a:t>
            </a:r>
            <a:br>
              <a:rPr lang="en-US" b="1" dirty="0">
                <a:solidFill>
                  <a:srgbClr val="00B050"/>
                </a:solidFill>
              </a:rPr>
            </a:br>
            <a:r>
              <a:rPr lang="en-US" b="1" dirty="0">
                <a:solidFill>
                  <a:srgbClr val="00B050"/>
                </a:solidFill>
              </a:rPr>
              <a:t>Constraints</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5181600" cy="4351338"/>
          </a:xfrm>
        </p:spPr>
        <p:txBody>
          <a:bodyPr>
            <a:normAutofit/>
          </a:bodyPr>
          <a:lstStyle/>
          <a:p>
            <a:pPr marL="0" indent="0">
              <a:buNone/>
            </a:pPr>
            <a:r>
              <a:rPr lang="en-US" dirty="0"/>
              <a:t>Hours:</a:t>
            </a:r>
          </a:p>
          <a:p>
            <a:pPr marL="0" indent="0">
              <a:buNone/>
            </a:pPr>
            <a:r>
              <a:rPr lang="en-US" dirty="0"/>
              <a:t>2x + 3y ≤ 160</a:t>
            </a:r>
          </a:p>
          <a:p>
            <a:pPr marL="0" indent="0">
              <a:buNone/>
            </a:pPr>
            <a:endParaRPr lang="en-US" dirty="0"/>
          </a:p>
          <a:p>
            <a:pPr marL="0" indent="0">
              <a:buNone/>
            </a:pPr>
            <a:r>
              <a:rPr lang="en-US" dirty="0"/>
              <a:t>Wood:</a:t>
            </a:r>
          </a:p>
          <a:p>
            <a:pPr marL="0" indent="0">
              <a:buNone/>
            </a:pPr>
            <a:r>
              <a:rPr lang="en-US" dirty="0"/>
              <a:t>5x + 20y ≤ 600</a:t>
            </a:r>
          </a:p>
          <a:p>
            <a:pPr marL="0" indent="0">
              <a:buNone/>
            </a:pPr>
            <a:endParaRPr lang="en-US" dirty="0"/>
          </a:p>
          <a:p>
            <a:pPr marL="0" indent="0">
              <a:buNone/>
            </a:pPr>
            <a:r>
              <a:rPr lang="en-US" dirty="0"/>
              <a:t>Non-negativity:</a:t>
            </a:r>
          </a:p>
          <a:p>
            <a:pPr marL="0" indent="0">
              <a:buNone/>
            </a:pPr>
            <a:r>
              <a:rPr lang="en-US" dirty="0"/>
              <a:t>x, y ≥ 0</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6" name="TextBox 5">
            <a:extLst>
              <a:ext uri="{FF2B5EF4-FFF2-40B4-BE49-F238E27FC236}">
                <a16:creationId xmlns:a16="http://schemas.microsoft.com/office/drawing/2014/main" id="{186D60DA-016B-44DA-9960-9E904F333270}"/>
              </a:ext>
            </a:extLst>
          </p:cNvPr>
          <p:cNvSpPr txBox="1"/>
          <p:nvPr/>
        </p:nvSpPr>
        <p:spPr>
          <a:xfrm>
            <a:off x="6562818" y="2593420"/>
            <a:ext cx="3684233" cy="2862322"/>
          </a:xfrm>
          <a:prstGeom prst="rect">
            <a:avLst/>
          </a:prstGeom>
          <a:noFill/>
          <a:ln w="38100">
            <a:solidFill>
              <a:srgbClr val="0432FF"/>
            </a:solidFill>
          </a:ln>
        </p:spPr>
        <p:txBody>
          <a:bodyPr wrap="square" rtlCol="0">
            <a:spAutoFit/>
          </a:bodyPr>
          <a:lstStyle/>
          <a:p>
            <a:r>
              <a:rPr lang="en-US" dirty="0"/>
              <a:t>We are limited by the number of hours, that is the first constraint.  Since each chair requires 2 hours and each table requires 3 hours, total hours is 2x + 3y which must not exceed 160 hour limit.  Similar for the raw material constraint.  Also, can’t make a “negative chair.”  </a:t>
            </a:r>
          </a:p>
          <a:p>
            <a:r>
              <a:rPr lang="en-US" dirty="0"/>
              <a:t>Question:  What to do if answers are not integers?</a:t>
            </a:r>
          </a:p>
        </p:txBody>
      </p:sp>
    </p:spTree>
    <p:extLst>
      <p:ext uri="{BB962C8B-B14F-4D97-AF65-F5344CB8AC3E}">
        <p14:creationId xmlns:p14="http://schemas.microsoft.com/office/powerpoint/2010/main" val="35040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LP Model:</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3559946" cy="3403323"/>
          </a:xfrm>
          <a:ln w="28575">
            <a:solidFill>
              <a:srgbClr val="0432FF"/>
            </a:solidFill>
          </a:ln>
        </p:spPr>
        <p:txBody>
          <a:bodyPr>
            <a:normAutofit/>
          </a:bodyPr>
          <a:lstStyle/>
          <a:p>
            <a:pPr marL="0" indent="0">
              <a:buNone/>
            </a:pPr>
            <a:r>
              <a:rPr lang="en-US" dirty="0"/>
              <a:t>Max 	$75x + $125y</a:t>
            </a:r>
          </a:p>
          <a:p>
            <a:pPr marL="0" indent="0">
              <a:buNone/>
            </a:pPr>
            <a:endParaRPr lang="en-US" dirty="0"/>
          </a:p>
          <a:p>
            <a:pPr marL="0" indent="0">
              <a:buNone/>
            </a:pPr>
            <a:r>
              <a:rPr lang="en-US" dirty="0" err="1"/>
              <a:t>s.t.</a:t>
            </a:r>
            <a:r>
              <a:rPr lang="en-US" dirty="0"/>
              <a:t>	2x + 3y ≤ 160</a:t>
            </a:r>
          </a:p>
          <a:p>
            <a:pPr marL="0" indent="0">
              <a:buNone/>
            </a:pPr>
            <a:r>
              <a:rPr lang="en-US" dirty="0"/>
              <a:t>	5x + 20y ≤ 600</a:t>
            </a:r>
          </a:p>
          <a:p>
            <a:pPr marL="0" indent="0">
              <a:buNone/>
            </a:pPr>
            <a:endParaRPr lang="en-US" dirty="0"/>
          </a:p>
          <a:p>
            <a:pPr marL="0" indent="0">
              <a:buNone/>
            </a:pPr>
            <a:r>
              <a:rPr lang="en-US" dirty="0"/>
              <a:t>	x and y ≥ 0</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7" name="TextBox 6">
            <a:extLst>
              <a:ext uri="{FF2B5EF4-FFF2-40B4-BE49-F238E27FC236}">
                <a16:creationId xmlns:a16="http://schemas.microsoft.com/office/drawing/2014/main" id="{7FDD6D10-DD7B-4942-87D3-E7CF37294942}"/>
              </a:ext>
            </a:extLst>
          </p:cNvPr>
          <p:cNvSpPr txBox="1"/>
          <p:nvPr/>
        </p:nvSpPr>
        <p:spPr>
          <a:xfrm>
            <a:off x="6960093" y="3159386"/>
            <a:ext cx="3684233" cy="1754326"/>
          </a:xfrm>
          <a:prstGeom prst="rect">
            <a:avLst/>
          </a:prstGeom>
          <a:noFill/>
          <a:ln w="38100">
            <a:solidFill>
              <a:srgbClr val="0432FF"/>
            </a:solidFill>
          </a:ln>
        </p:spPr>
        <p:txBody>
          <a:bodyPr wrap="square" rtlCol="0">
            <a:spAutoFit/>
          </a:bodyPr>
          <a:lstStyle/>
          <a:p>
            <a:r>
              <a:rPr lang="en-US" dirty="0"/>
              <a:t>Good News:  Every LP problem will look similar to this one.  Follow the same steps.</a:t>
            </a:r>
          </a:p>
          <a:p>
            <a:r>
              <a:rPr lang="en-US" dirty="0"/>
              <a:t>Bad News:  Every LP problem is unique.  Different details deliver difficulties diabolically.</a:t>
            </a:r>
          </a:p>
        </p:txBody>
      </p:sp>
    </p:spTree>
    <p:extLst>
      <p:ext uri="{BB962C8B-B14F-4D97-AF65-F5344CB8AC3E}">
        <p14:creationId xmlns:p14="http://schemas.microsoft.com/office/powerpoint/2010/main" val="9889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BFC638506C2489E4EBF1249F58D11" ma:contentTypeVersion="10" ma:contentTypeDescription="Create a new document." ma:contentTypeScope="" ma:versionID="0e0a38347992bb855265102a925a2f01">
  <xsd:schema xmlns:xsd="http://www.w3.org/2001/XMLSchema" xmlns:xs="http://www.w3.org/2001/XMLSchema" xmlns:p="http://schemas.microsoft.com/office/2006/metadata/properties" xmlns:ns2="9dc56008-f634-41f2-84b9-49380b79c783" xmlns:ns3="f31b4cae-d795-467c-a7c0-2108885b4a68" targetNamespace="http://schemas.microsoft.com/office/2006/metadata/properties" ma:root="true" ma:fieldsID="97d6129ae10ab3bfb9df31906494e007" ns2:_="" ns3:_="">
    <xsd:import namespace="9dc56008-f634-41f2-84b9-49380b79c783"/>
    <xsd:import namespace="f31b4cae-d795-467c-a7c0-2108885b4a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56008-f634-41f2-84b9-49380b79c7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1b4cae-d795-467c-a7c0-2108885b4a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31b4cae-d795-467c-a7c0-2108885b4a68">
      <UserInfo>
        <DisplayName>Blosser, Alexis</DisplayName>
        <AccountId>40</AccountId>
        <AccountType/>
      </UserInfo>
      <UserInfo>
        <DisplayName>McBrayer, Anna</DisplayName>
        <AccountId>19</AccountId>
        <AccountType/>
      </UserInfo>
      <UserInfo>
        <DisplayName>Ramsey, Meryl</DisplayName>
        <AccountId>56</AccountId>
        <AccountType/>
      </UserInfo>
    </SharedWithUsers>
  </documentManagement>
</p:properties>
</file>

<file path=customXml/itemProps1.xml><?xml version="1.0" encoding="utf-8"?>
<ds:datastoreItem xmlns:ds="http://schemas.openxmlformats.org/officeDocument/2006/customXml" ds:itemID="{AB844990-11F6-48C4-BD79-BCEE5473F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56008-f634-41f2-84b9-49380b79c783"/>
    <ds:schemaRef ds:uri="f31b4cae-d795-467c-a7c0-2108885b4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F1619B-79C1-44A2-81C3-54E765EDAE45}">
  <ds:schemaRefs>
    <ds:schemaRef ds:uri="http://schemas.microsoft.com/sharepoint/v3/contenttype/forms"/>
  </ds:schemaRefs>
</ds:datastoreItem>
</file>

<file path=customXml/itemProps3.xml><?xml version="1.0" encoding="utf-8"?>
<ds:datastoreItem xmlns:ds="http://schemas.openxmlformats.org/officeDocument/2006/customXml" ds:itemID="{3D98AD50-0AC3-47DB-AA30-80D70EB9C40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31b4cae-d795-467c-a7c0-2108885b4a68"/>
    <ds:schemaRef ds:uri="9dc56008-f634-41f2-84b9-49380b79c783"/>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4330</TotalTime>
  <Words>1033</Words>
  <Application>Microsoft Office PowerPoint</Application>
  <PresentationFormat>Widescreen</PresentationFormat>
  <Paragraphs>65</Paragraphs>
  <Slides>10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Avenir Book</vt:lpstr>
      <vt:lpstr>Calibri</vt:lpstr>
      <vt:lpstr>Calibri Light</vt:lpstr>
      <vt:lpstr>HELVETICA</vt:lpstr>
      <vt:lpstr>Helvetica Light</vt:lpstr>
      <vt:lpstr>Rockwell Extra Bold</vt:lpstr>
      <vt:lpstr>Wingdings</vt:lpstr>
      <vt:lpstr>Office Theme</vt:lpstr>
      <vt:lpstr>PowerPoint Presentation</vt:lpstr>
      <vt:lpstr>PowerPoint Presentation</vt:lpstr>
      <vt:lpstr>George Dantzig</vt:lpstr>
      <vt:lpstr>From Wikipedia.com page about GD…</vt:lpstr>
      <vt:lpstr>PowerPoint Presentation</vt:lpstr>
      <vt:lpstr>PowerPoint Presentation</vt:lpstr>
      <vt:lpstr>Set Up LP Model: Objective</vt:lpstr>
      <vt:lpstr>Set Up LP Model: Constraints</vt:lpstr>
      <vt:lpstr>LP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Ramsey, Meryl</dc:creator>
  <cp:lastModifiedBy>Huggins, Eric</cp:lastModifiedBy>
  <cp:revision>170</cp:revision>
  <dcterms:created xsi:type="dcterms:W3CDTF">2019-04-01T19:18:44Z</dcterms:created>
  <dcterms:modified xsi:type="dcterms:W3CDTF">2022-09-23T14:25:56Z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0x010100132BFC638506C2489E4EBF1249F58D11</vt:lpwstr>
  </property>
</Properties>
</file>