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9"/>
  </p:notesMasterIdLst>
  <p:sldIdLst>
    <p:sldId id="409" r:id="rId5"/>
    <p:sldId id="414" r:id="rId6"/>
    <p:sldId id="418" r:id="rId7"/>
    <p:sldId id="43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E"/>
    <a:srgbClr val="848C49"/>
    <a:srgbClr val="00397A"/>
    <a:srgbClr val="0793E9"/>
    <a:srgbClr val="F9B004"/>
    <a:srgbClr val="0432FF"/>
    <a:srgbClr val="005E9F"/>
    <a:srgbClr val="DD3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4"/>
    <p:restoredTop sz="94792"/>
  </p:normalViewPr>
  <p:slideViewPr>
    <p:cSldViewPr snapToGrid="0" snapToObjects="1">
      <p:cViewPr varScale="1">
        <p:scale>
          <a:sx n="108" d="100"/>
          <a:sy n="108" d="100"/>
        </p:scale>
        <p:origin x="1032" y="102"/>
      </p:cViewPr>
      <p:guideLst/>
    </p:cSldViewPr>
  </p:slideViewPr>
  <p:outlineViewPr>
    <p:cViewPr>
      <p:scale>
        <a:sx n="33" d="100"/>
        <a:sy n="33" d="100"/>
      </p:scale>
      <p:origin x="0" y="-13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13659-4F02-B549-BE27-4B4A3E94ED5D}" type="datetimeFigureOut">
              <a:rPr lang="en-US" smtClean="0"/>
              <a:t>8/31/2021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088C1-5B5D-8449-AE7A-630F1E238C6D}" type="slidenum">
              <a:rPr lang="en-US" smtClean="0"/>
              <a:t>‹#›</a:t>
            </a:fld>
            <a:endParaRPr lang="en-US"/>
          </a:p>
        </p:txBody>
      </p:sp>
    </p:spTree>
    <p:extLst>
      <p:ext uri="{BB962C8B-B14F-4D97-AF65-F5344CB8AC3E}">
        <p14:creationId xmlns:p14="http://schemas.microsoft.com/office/powerpoint/2010/main" val="48789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a:t>
            </a:fld>
            <a:endParaRPr lang="en-US"/>
          </a:p>
        </p:txBody>
      </p:sp>
    </p:spTree>
    <p:extLst>
      <p:ext uri="{BB962C8B-B14F-4D97-AF65-F5344CB8AC3E}">
        <p14:creationId xmlns:p14="http://schemas.microsoft.com/office/powerpoint/2010/main" val="82930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291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176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412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283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667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370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304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57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774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258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2729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749323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hyperlink" Target="http://faculty.fortlewis.edu/huggins_e/OperationsS21.htm"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courses.fortlewis.edu/courses/20822/wik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779"/>
            <a:ext cx="12242676" cy="6858779"/>
            <a:chOff x="-1" y="-779"/>
            <a:chExt cx="12242676" cy="6858779"/>
          </a:xfrm>
        </p:grpSpPr>
        <p:pic>
          <p:nvPicPr>
            <p:cNvPr id="12" name="Picture 3" descr="A close up of a logo&#10;&#10;Description generated with high confidence">
              <a:extLst>
                <a:ext uri="{FF2B5EF4-FFF2-40B4-BE49-F238E27FC236}">
                  <a16:creationId xmlns:a16="http://schemas.microsoft.com/office/drawing/2014/main" id="{A0C9BB04-F90D-6F4D-968A-9FCE4DE7AB91}"/>
                </a:ext>
              </a:extLst>
            </p:cNvPr>
            <p:cNvPicPr>
              <a:picLocks noChangeAspect="1"/>
            </p:cNvPicPr>
            <p:nvPr/>
          </p:nvPicPr>
          <p:blipFill rotWithShape="1">
            <a:blip r:embed="rId3"/>
            <a:srcRect l="2462" t="4662" r="50142" b="92526"/>
            <a:stretch/>
          </p:blipFill>
          <p:spPr>
            <a:xfrm rot="16200000">
              <a:off x="8618603" y="3233149"/>
              <a:ext cx="6858000" cy="390144"/>
            </a:xfrm>
            <a:prstGeom prst="rect">
              <a:avLst/>
            </a:prstGeom>
          </p:spPr>
        </p:pic>
        <p:pic>
          <p:nvPicPr>
            <p:cNvPr id="11" name="Picture 3" descr="A close up of a logo&#10;&#10;Description generated with high confidence">
              <a:extLst>
                <a:ext uri="{FF2B5EF4-FFF2-40B4-BE49-F238E27FC236}">
                  <a16:creationId xmlns:a16="http://schemas.microsoft.com/office/drawing/2014/main" id="{29AF7AE4-1D60-427F-B29E-7E727EC9880F}"/>
                </a:ext>
              </a:extLst>
            </p:cNvPr>
            <p:cNvPicPr>
              <a:picLocks noChangeAspect="1"/>
            </p:cNvPicPr>
            <p:nvPr/>
          </p:nvPicPr>
          <p:blipFill rotWithShape="1">
            <a:blip r:embed="rId3"/>
            <a:srcRect l="7088" t="4667" r="7254" b="92623"/>
            <a:stretch/>
          </p:blipFill>
          <p:spPr>
            <a:xfrm rot="10800000">
              <a:off x="-1" y="6480382"/>
              <a:ext cx="12242676" cy="377618"/>
            </a:xfrm>
            <a:prstGeom prst="rect">
              <a:avLst/>
            </a:prstGeom>
          </p:spPr>
        </p:pic>
        <p:pic>
          <p:nvPicPr>
            <p:cNvPr id="13" name="Picture 3" descr="A close up of a logo&#10;&#10;Description generated with high confidence">
              <a:extLst>
                <a:ext uri="{FF2B5EF4-FFF2-40B4-BE49-F238E27FC236}">
                  <a16:creationId xmlns:a16="http://schemas.microsoft.com/office/drawing/2014/main" id="{682EB983-EA43-B740-A042-F1ABDA9F8EFA}"/>
                </a:ext>
              </a:extLst>
            </p:cNvPr>
            <p:cNvPicPr>
              <a:picLocks noChangeAspect="1"/>
            </p:cNvPicPr>
            <p:nvPr/>
          </p:nvPicPr>
          <p:blipFill rotWithShape="1">
            <a:blip r:embed="rId3"/>
            <a:srcRect l="2461" t="4663" r="12928" b="92627"/>
            <a:stretch/>
          </p:blipFill>
          <p:spPr>
            <a:xfrm rot="10800000" flipH="1" flipV="1">
              <a:off x="-1" y="0"/>
              <a:ext cx="12242676" cy="376060"/>
            </a:xfrm>
            <a:prstGeom prst="rect">
              <a:avLst/>
            </a:prstGeom>
          </p:spPr>
        </p:pic>
        <p:pic>
          <p:nvPicPr>
            <p:cNvPr id="10" name="Picture 3" descr="A close up of a logo&#10;&#10;Description generated with high confidence">
              <a:extLst>
                <a:ext uri="{FF2B5EF4-FFF2-40B4-BE49-F238E27FC236}">
                  <a16:creationId xmlns:a16="http://schemas.microsoft.com/office/drawing/2014/main" id="{C43A20F7-DBF7-FA44-829F-A3FF47401440}"/>
                </a:ext>
              </a:extLst>
            </p:cNvPr>
            <p:cNvPicPr>
              <a:picLocks noChangeAspect="1"/>
            </p:cNvPicPr>
            <p:nvPr/>
          </p:nvPicPr>
          <p:blipFill rotWithShape="1">
            <a:blip r:embed="rId3"/>
            <a:srcRect l="2462" t="4662" r="50142" b="92526"/>
            <a:stretch/>
          </p:blipFill>
          <p:spPr>
            <a:xfrm rot="16200000">
              <a:off x="-3233928" y="3233928"/>
              <a:ext cx="6858000" cy="390144"/>
            </a:xfrm>
            <a:prstGeom prst="rect">
              <a:avLst/>
            </a:prstGeom>
          </p:spPr>
        </p:pic>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2248"/>
          <a:stretch/>
        </p:blipFill>
        <p:spPr>
          <a:xfrm>
            <a:off x="390145" y="364331"/>
            <a:ext cx="11462386" cy="6116051"/>
          </a:xfrm>
          <a:prstGeom prst="rect">
            <a:avLst/>
          </a:prstGeom>
        </p:spPr>
      </p:pic>
      <p:sp>
        <p:nvSpPr>
          <p:cNvPr id="18" name="TextBox 17">
            <a:extLst>
              <a:ext uri="{FF2B5EF4-FFF2-40B4-BE49-F238E27FC236}">
                <a16:creationId xmlns:a16="http://schemas.microsoft.com/office/drawing/2014/main" id="{19B782C3-61CD-4285-A062-983A36A9442C}"/>
              </a:ext>
            </a:extLst>
          </p:cNvPr>
          <p:cNvSpPr txBox="1"/>
          <p:nvPr/>
        </p:nvSpPr>
        <p:spPr>
          <a:xfrm>
            <a:off x="573847" y="498465"/>
            <a:ext cx="122560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4000" dirty="0">
                <a:solidFill>
                  <a:srgbClr val="F9B004"/>
                </a:solidFill>
                <a:latin typeface="Rockwell Extra Bold"/>
              </a:rPr>
              <a:t>Introduction to Decision Analysis</a:t>
            </a:r>
            <a:endParaRPr lang="en-US" sz="4000" dirty="0">
              <a:solidFill>
                <a:srgbClr val="F9B004"/>
              </a:solidFill>
              <a:effectLst/>
              <a:latin typeface="HELVETICA"/>
              <a:cs typeface="Calibri"/>
            </a:endParaRPr>
          </a:p>
        </p:txBody>
      </p:sp>
      <p:sp>
        <p:nvSpPr>
          <p:cNvPr id="19" name="TextBox 18">
            <a:extLst>
              <a:ext uri="{FF2B5EF4-FFF2-40B4-BE49-F238E27FC236}">
                <a16:creationId xmlns:a16="http://schemas.microsoft.com/office/drawing/2014/main" id="{980037A9-152F-C041-9F49-41D8CB834E51}"/>
              </a:ext>
            </a:extLst>
          </p:cNvPr>
          <p:cNvSpPr txBox="1"/>
          <p:nvPr/>
        </p:nvSpPr>
        <p:spPr>
          <a:xfrm>
            <a:off x="937431" y="1245416"/>
            <a:ext cx="1111017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4800" dirty="0">
                <a:effectLst/>
                <a:latin typeface="HELVETICA"/>
                <a:cs typeface="Calibri"/>
              </a:rPr>
              <a:t>How to make good decisions with an uncertain future.</a:t>
            </a:r>
            <a:r>
              <a:rPr lang="en-US" sz="2800" dirty="0">
                <a:solidFill>
                  <a:schemeClr val="bg1"/>
                </a:solidFill>
                <a:effectLst/>
                <a:latin typeface="HELVETICA"/>
                <a:cs typeface="Calibri"/>
              </a:rPr>
              <a:t> </a:t>
            </a:r>
          </a:p>
        </p:txBody>
      </p:sp>
      <p:pic>
        <p:nvPicPr>
          <p:cNvPr id="14" name="Picture 13" descr="FLC-logo-color.png">
            <a:extLst>
              <a:ext uri="{FF2B5EF4-FFF2-40B4-BE49-F238E27FC236}">
                <a16:creationId xmlns:a16="http://schemas.microsoft.com/office/drawing/2014/main" id="{F9AFA68E-9822-254C-880B-3A5EF6D64F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2084" y="5248405"/>
            <a:ext cx="641872" cy="1048538"/>
          </a:xfrm>
          <a:prstGeom prst="rect">
            <a:avLst/>
          </a:prstGeom>
        </p:spPr>
      </p:pic>
      <p:sp>
        <p:nvSpPr>
          <p:cNvPr id="3" name="TextBox 2"/>
          <p:cNvSpPr txBox="1"/>
          <p:nvPr/>
        </p:nvSpPr>
        <p:spPr>
          <a:xfrm>
            <a:off x="11686784" y="695194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05229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5" y="244419"/>
            <a:ext cx="7212167" cy="584775"/>
          </a:xfrm>
          <a:prstGeom prst="rect">
            <a:avLst/>
          </a:prstGeom>
          <a:noFill/>
        </p:spPr>
        <p:txBody>
          <a:bodyPr wrap="none" rtlCol="0">
            <a:spAutoFit/>
          </a:bodyPr>
          <a:lstStyle/>
          <a:p>
            <a:r>
              <a:rPr lang="en-US" sz="3200" b="1" dirty="0">
                <a:solidFill>
                  <a:srgbClr val="00397A"/>
                </a:solidFill>
                <a:latin typeface="Rockwell Extra Bold" charset="0"/>
                <a:ea typeface="Rockwell Extra Bold" charset="0"/>
                <a:cs typeface="Rockwell Extra Bold" charset="0"/>
              </a:rPr>
              <a:t>Course Webpage and Canvas</a:t>
            </a:r>
          </a:p>
        </p:txBody>
      </p:sp>
      <p:sp>
        <p:nvSpPr>
          <p:cNvPr id="6" name="TextBox 5">
            <a:extLst>
              <a:ext uri="{FF2B5EF4-FFF2-40B4-BE49-F238E27FC236}">
                <a16:creationId xmlns:a16="http://schemas.microsoft.com/office/drawing/2014/main" id="{2D65CD9F-0584-9440-A4FB-A6F6CB738971}"/>
              </a:ext>
            </a:extLst>
          </p:cNvPr>
          <p:cNvSpPr txBox="1"/>
          <p:nvPr/>
        </p:nvSpPr>
        <p:spPr>
          <a:xfrm>
            <a:off x="458634" y="1541644"/>
            <a:ext cx="10318857" cy="3108543"/>
          </a:xfrm>
          <a:prstGeom prst="rect">
            <a:avLst/>
          </a:prstGeom>
          <a:noFill/>
        </p:spPr>
        <p:txBody>
          <a:bodyPr wrap="square" rtlCol="0">
            <a:spAutoFit/>
          </a:bodyPr>
          <a:lstStyle/>
          <a:p>
            <a:r>
              <a:rPr lang="en-US" sz="2800" b="1" dirty="0">
                <a:solidFill>
                  <a:schemeClr val="tx2"/>
                </a:solidFill>
                <a:latin typeface="Avenir Book" panose="02000503020000020003" pitchFamily="2" charset="0"/>
              </a:rPr>
              <a:t>Course Webpage (</a:t>
            </a:r>
            <a:r>
              <a:rPr lang="en-US" sz="1600" b="1" dirty="0">
                <a:solidFill>
                  <a:schemeClr val="tx2"/>
                </a:solidFill>
                <a:latin typeface="Avenir Book" panose="02000503020000020003" pitchFamily="2" charset="0"/>
                <a:hlinkClick r:id="rId3"/>
              </a:rPr>
              <a:t>http://faculty.fortlewis.edu/huggins_e/OperationsS21.htm</a:t>
            </a:r>
            <a:r>
              <a:rPr lang="en-US" sz="2800" b="1" dirty="0">
                <a:solidFill>
                  <a:schemeClr val="tx2"/>
                </a:solidFill>
                <a:latin typeface="Avenir Book" panose="02000503020000020003" pitchFamily="2" charset="0"/>
              </a:rPr>
              <a:t>)</a:t>
            </a:r>
          </a:p>
          <a:p>
            <a:pPr lvl="1"/>
            <a:r>
              <a:rPr lang="en-US" sz="2800" b="1" dirty="0">
                <a:solidFill>
                  <a:schemeClr val="tx2"/>
                </a:solidFill>
                <a:latin typeface="Avenir Book" panose="02000503020000020003" pitchFamily="2" charset="0"/>
              </a:rPr>
              <a:t>Find Syllabus, Assignments, ICEs, Videos.</a:t>
            </a:r>
          </a:p>
          <a:p>
            <a:pPr lvl="1"/>
            <a:r>
              <a:rPr lang="en-US" sz="2800" b="1" dirty="0">
                <a:solidFill>
                  <a:schemeClr val="tx2"/>
                </a:solidFill>
                <a:latin typeface="Avenir Book" panose="02000503020000020003" pitchFamily="2" charset="0"/>
              </a:rPr>
              <a:t>This is where you learn the material.</a:t>
            </a:r>
          </a:p>
          <a:p>
            <a:pPr lvl="1"/>
            <a:endParaRPr lang="en-US" sz="2800" b="1" dirty="0">
              <a:solidFill>
                <a:schemeClr val="tx2"/>
              </a:solidFill>
              <a:latin typeface="Avenir Book" panose="02000503020000020003" pitchFamily="2" charset="0"/>
            </a:endParaRPr>
          </a:p>
          <a:p>
            <a:r>
              <a:rPr lang="en-US" sz="2800" b="1" dirty="0">
                <a:solidFill>
                  <a:schemeClr val="tx2"/>
                </a:solidFill>
                <a:latin typeface="Avenir Book" panose="02000503020000020003" pitchFamily="2" charset="0"/>
              </a:rPr>
              <a:t>Canvas (</a:t>
            </a:r>
            <a:r>
              <a:rPr lang="en-US" sz="1600" b="1" dirty="0">
                <a:solidFill>
                  <a:schemeClr val="tx2"/>
                </a:solidFill>
                <a:latin typeface="Avenir Book" panose="02000503020000020003" pitchFamily="2" charset="0"/>
                <a:hlinkClick r:id="rId4"/>
              </a:rPr>
              <a:t>https://courses.fortlewis.edu/courses/20822/wiki</a:t>
            </a:r>
            <a:r>
              <a:rPr lang="en-US" sz="2800" b="1" dirty="0">
                <a:solidFill>
                  <a:schemeClr val="tx2"/>
                </a:solidFill>
                <a:latin typeface="Avenir Book" panose="02000503020000020003" pitchFamily="2" charset="0"/>
              </a:rPr>
              <a:t>) </a:t>
            </a:r>
          </a:p>
          <a:p>
            <a:pPr lvl="1"/>
            <a:r>
              <a:rPr lang="en-US" sz="2800" b="1" dirty="0">
                <a:solidFill>
                  <a:schemeClr val="tx2"/>
                </a:solidFill>
                <a:latin typeface="Avenir Book" panose="02000503020000020003" pitchFamily="2" charset="0"/>
              </a:rPr>
              <a:t>Find Announcements, “textbook” chapters.</a:t>
            </a:r>
          </a:p>
          <a:p>
            <a:pPr lvl="1"/>
            <a:r>
              <a:rPr lang="en-US" sz="2800" b="1" dirty="0">
                <a:solidFill>
                  <a:schemeClr val="tx2"/>
                </a:solidFill>
                <a:latin typeface="Avenir Book" panose="02000503020000020003" pitchFamily="2" charset="0"/>
              </a:rPr>
              <a:t>Submit Assignments online.</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337212891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1111694" cy="3539430"/>
          </a:xfrm>
          <a:prstGeom prst="rect">
            <a:avLst/>
          </a:prstGeom>
          <a:noFill/>
        </p:spPr>
        <p:txBody>
          <a:bodyPr wrap="square" rtlCol="0">
            <a:spAutoFit/>
          </a:bodyPr>
          <a:lstStyle/>
          <a:p>
            <a:r>
              <a:rPr lang="en-US" sz="2800" b="1" dirty="0">
                <a:solidFill>
                  <a:srgbClr val="00397A"/>
                </a:solidFill>
                <a:latin typeface="Rockwell Extra Bold" charset="0"/>
                <a:ea typeface="Rockwell Extra Bold" charset="0"/>
                <a:cs typeface="Rockwell Extra Bold" charset="0"/>
              </a:rPr>
              <a:t>I want to start the semester strong!</a:t>
            </a:r>
          </a:p>
          <a:p>
            <a:endParaRPr lang="en-US" sz="2800" b="1" dirty="0">
              <a:solidFill>
                <a:srgbClr val="00397A"/>
              </a:solidFill>
              <a:latin typeface="Rockwell Extra Bold" charset="0"/>
              <a:ea typeface="Rockwell Extra Bold" charset="0"/>
              <a:cs typeface="Rockwell Extra Bold" charset="0"/>
            </a:endParaRPr>
          </a:p>
          <a:p>
            <a:endParaRPr lang="en-US" sz="2800" b="1" dirty="0">
              <a:solidFill>
                <a:srgbClr val="00397A"/>
              </a:solidFill>
              <a:latin typeface="Rockwell Extra Bold" charset="0"/>
              <a:ea typeface="Rockwell Extra Bold" charset="0"/>
              <a:cs typeface="Rockwell Extra Bold" charset="0"/>
            </a:endParaRPr>
          </a:p>
          <a:p>
            <a:pPr marL="457200" indent="-457200">
              <a:buFont typeface="Arial" panose="020B0604020202020204" pitchFamily="34" charset="0"/>
              <a:buChar char="•"/>
            </a:pPr>
            <a:r>
              <a:rPr lang="en-US" sz="2800" b="1" dirty="0">
                <a:solidFill>
                  <a:srgbClr val="00397A"/>
                </a:solidFill>
                <a:latin typeface="Rockwell Extra Bold" charset="0"/>
                <a:ea typeface="Rockwell Extra Bold" charset="0"/>
                <a:cs typeface="Rockwell Extra Bold" charset="0"/>
              </a:rPr>
              <a:t>Already turned in Assignment 1!</a:t>
            </a:r>
          </a:p>
          <a:p>
            <a:pPr marL="457200" indent="-457200">
              <a:buFont typeface="Arial" panose="020B0604020202020204" pitchFamily="34" charset="0"/>
              <a:buChar char="•"/>
            </a:pPr>
            <a:r>
              <a:rPr lang="en-US" sz="2800" b="1" dirty="0">
                <a:solidFill>
                  <a:srgbClr val="00397A"/>
                </a:solidFill>
                <a:latin typeface="Rockwell Extra Bold" charset="0"/>
                <a:ea typeface="Rockwell Extra Bold" charset="0"/>
                <a:cs typeface="Rockwell Extra Bold" charset="0"/>
              </a:rPr>
              <a:t>Complete ICE 1 and start Assignment 2 – find on webpage, submit via Canvas.</a:t>
            </a:r>
          </a:p>
          <a:p>
            <a:pPr marL="457200" indent="-457200">
              <a:buFont typeface="Arial" panose="020B0604020202020204" pitchFamily="34" charset="0"/>
              <a:buChar char="•"/>
            </a:pPr>
            <a:r>
              <a:rPr lang="en-US" sz="2800" b="1" dirty="0">
                <a:solidFill>
                  <a:srgbClr val="00397A"/>
                </a:solidFill>
                <a:latin typeface="Rockwell Extra Bold" charset="0"/>
                <a:ea typeface="Rockwell Extra Bold" charset="0"/>
                <a:cs typeface="Rockwell Extra Bold" charset="0"/>
              </a:rPr>
              <a:t>Get a head start on ICE 1 and Assignment 3… </a:t>
            </a:r>
          </a:p>
          <a:p>
            <a:pPr marL="457200" indent="-457200">
              <a:buFont typeface="Arial" panose="020B0604020202020204" pitchFamily="34" charset="0"/>
              <a:buChar char="•"/>
            </a:pPr>
            <a:r>
              <a:rPr lang="en-US" sz="2800" b="1" dirty="0">
                <a:solidFill>
                  <a:srgbClr val="00397A"/>
                </a:solidFill>
                <a:latin typeface="Rockwell Extra Bold" charset="0"/>
                <a:ea typeface="Rockwell Extra Bold" charset="0"/>
                <a:cs typeface="Rockwell Extra Bold" charset="0"/>
              </a:rPr>
              <a:t>Watch DA videos.</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pic>
        <p:nvPicPr>
          <p:cNvPr id="6" name="Picture 5">
            <a:extLst>
              <a:ext uri="{FF2B5EF4-FFF2-40B4-BE49-F238E27FC236}">
                <a16:creationId xmlns:a16="http://schemas.microsoft.com/office/drawing/2014/main" id="{6ADD8459-B547-4229-B39E-17615185A91B}"/>
              </a:ext>
            </a:extLst>
          </p:cNvPr>
          <p:cNvPicPr>
            <a:picLocks noChangeAspect="1"/>
          </p:cNvPicPr>
          <p:nvPr/>
        </p:nvPicPr>
        <p:blipFill>
          <a:blip r:embed="rId4"/>
          <a:stretch>
            <a:fillRect/>
          </a:stretch>
        </p:blipFill>
        <p:spPr>
          <a:xfrm>
            <a:off x="5947855" y="4018209"/>
            <a:ext cx="3164857" cy="1717228"/>
          </a:xfrm>
          <a:prstGeom prst="rect">
            <a:avLst/>
          </a:prstGeom>
        </p:spPr>
      </p:pic>
    </p:spTree>
    <p:extLst>
      <p:ext uri="{BB962C8B-B14F-4D97-AF65-F5344CB8AC3E}">
        <p14:creationId xmlns:p14="http://schemas.microsoft.com/office/powerpoint/2010/main" val="310089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0123548" cy="954107"/>
          </a:xfrm>
          <a:prstGeom prst="rect">
            <a:avLst/>
          </a:prstGeom>
          <a:noFill/>
        </p:spPr>
        <p:txBody>
          <a:bodyPr wrap="square" rtlCol="0">
            <a:spAutoFit/>
          </a:bodyPr>
          <a:lstStyle/>
          <a:p>
            <a:r>
              <a:rPr lang="en-US" sz="4000" b="1" dirty="0">
                <a:solidFill>
                  <a:srgbClr val="00397A"/>
                </a:solidFill>
                <a:latin typeface="Rockwell Extra Bold" charset="0"/>
                <a:ea typeface="Rockwell Extra Bold" charset="0"/>
                <a:cs typeface="Rockwell Extra Bold" charset="0"/>
              </a:rPr>
              <a:t>Decision Analysis Example A</a:t>
            </a:r>
          </a:p>
          <a:p>
            <a:r>
              <a:rPr lang="en-US" sz="1600" b="1" dirty="0">
                <a:solidFill>
                  <a:srgbClr val="00397A"/>
                </a:solidFill>
                <a:latin typeface="Rockwell Extra Bold" charset="0"/>
                <a:ea typeface="Rockwell Extra Bold" charset="0"/>
                <a:cs typeface="Rockwell Extra Bold" charset="0"/>
              </a:rPr>
              <a:t>(Found on course webpage, document called  “Decision Analysis Intro and HW 2)</a:t>
            </a:r>
          </a:p>
        </p:txBody>
      </p:sp>
      <p:sp>
        <p:nvSpPr>
          <p:cNvPr id="6" name="TextBox 5">
            <a:extLst>
              <a:ext uri="{FF2B5EF4-FFF2-40B4-BE49-F238E27FC236}">
                <a16:creationId xmlns:a16="http://schemas.microsoft.com/office/drawing/2014/main" id="{2D65CD9F-0584-9440-A4FB-A6F6CB738971}"/>
              </a:ext>
            </a:extLst>
          </p:cNvPr>
          <p:cNvSpPr txBox="1"/>
          <p:nvPr/>
        </p:nvSpPr>
        <p:spPr>
          <a:xfrm>
            <a:off x="722224" y="1557854"/>
            <a:ext cx="10550379" cy="3046988"/>
          </a:xfrm>
          <a:prstGeom prst="rect">
            <a:avLst/>
          </a:prstGeom>
          <a:noFill/>
        </p:spPr>
        <p:txBody>
          <a:bodyPr wrap="square" rtlCol="0">
            <a:spAutoFit/>
          </a:bodyPr>
          <a:lstStyle/>
          <a:p>
            <a:r>
              <a:rPr lang="en-US" sz="2400" dirty="0"/>
              <a:t>A) A grocery store manager must decide how many crates of bananas to purchase for the upcoming week.  Each crate holds 250 pounds of bananas and costs $75.  The bananas sell for $0.49 per pound and by the end of the week any unsold bananas must be thrown away.  Over the last eight weeks, demand has been 200 pounds once, 400 pounds twice, 600 pounds three times, and 800 pounds twice.  According to expected value, should the manager purchase one, two or three crates of bananas?  </a:t>
            </a:r>
            <a:r>
              <a:rPr lang="en-US" sz="2400" dirty="0">
                <a:solidFill>
                  <a:schemeClr val="bg2">
                    <a:lumMod val="90000"/>
                  </a:schemeClr>
                </a:solidFill>
              </a:rPr>
              <a:t>What is the best decision according to minimax regret?</a:t>
            </a:r>
          </a:p>
          <a:p>
            <a:pPr lvl="1"/>
            <a:r>
              <a:rPr lang="en-US" sz="2400" dirty="0">
                <a:solidFill>
                  <a:srgbClr val="00B050"/>
                </a:solidFill>
              </a:rPr>
              <a:t>Set up and solve!</a:t>
            </a:r>
            <a:endParaRPr lang="en-US" sz="40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3068121454"/>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31b4cae-d795-467c-a7c0-2108885b4a68">
      <UserInfo>
        <DisplayName>Blosser, Alexis</DisplayName>
        <AccountId>40</AccountId>
        <AccountType/>
      </UserInfo>
      <UserInfo>
        <DisplayName>McBrayer, Anna</DisplayName>
        <AccountId>19</AccountId>
        <AccountType/>
      </UserInfo>
      <UserInfo>
        <DisplayName>Ramsey, Meryl</DisplayName>
        <AccountId>56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BFC638506C2489E4EBF1249F58D11" ma:contentTypeVersion="10" ma:contentTypeDescription="Create a new document." ma:contentTypeScope="" ma:versionID="0e0a38347992bb855265102a925a2f01">
  <xsd:schema xmlns:xsd="http://www.w3.org/2001/XMLSchema" xmlns:xs="http://www.w3.org/2001/XMLSchema" xmlns:p="http://schemas.microsoft.com/office/2006/metadata/properties" xmlns:ns2="9dc56008-f634-41f2-84b9-49380b79c783" xmlns:ns3="f31b4cae-d795-467c-a7c0-2108885b4a68" targetNamespace="http://schemas.microsoft.com/office/2006/metadata/properties" ma:root="true" ma:fieldsID="97d6129ae10ab3bfb9df31906494e007" ns2:_="" ns3:_="">
    <xsd:import namespace="9dc56008-f634-41f2-84b9-49380b79c783"/>
    <xsd:import namespace="f31b4cae-d795-467c-a7c0-2108885b4a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56008-f634-41f2-84b9-49380b79c7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1b4cae-d795-467c-a7c0-2108885b4a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1619B-79C1-44A2-81C3-54E765EDAE45}">
  <ds:schemaRefs>
    <ds:schemaRef ds:uri="http://schemas.microsoft.com/sharepoint/v3/contenttype/forms"/>
  </ds:schemaRefs>
</ds:datastoreItem>
</file>

<file path=customXml/itemProps2.xml><?xml version="1.0" encoding="utf-8"?>
<ds:datastoreItem xmlns:ds="http://schemas.openxmlformats.org/officeDocument/2006/customXml" ds:itemID="{3D98AD50-0AC3-47DB-AA30-80D70EB9C406}">
  <ds:schemaRefs>
    <ds:schemaRef ds:uri="http://purl.org/dc/dcmitype/"/>
    <ds:schemaRef ds:uri="http://schemas.microsoft.com/office/infopath/2007/PartnerControls"/>
    <ds:schemaRef ds:uri="http://schemas.microsoft.com/office/2006/documentManagement/types"/>
    <ds:schemaRef ds:uri="9dc56008-f634-41f2-84b9-49380b79c783"/>
    <ds:schemaRef ds:uri="http://schemas.microsoft.com/office/2006/metadata/properties"/>
    <ds:schemaRef ds:uri="http://purl.org/dc/elements/1.1/"/>
    <ds:schemaRef ds:uri="http://schemas.openxmlformats.org/package/2006/metadata/core-properties"/>
    <ds:schemaRef ds:uri="http://purl.org/dc/terms/"/>
    <ds:schemaRef ds:uri="f31b4cae-d795-467c-a7c0-2108885b4a68"/>
    <ds:schemaRef ds:uri="http://www.w3.org/XML/1998/namespace"/>
  </ds:schemaRefs>
</ds:datastoreItem>
</file>

<file path=customXml/itemProps3.xml><?xml version="1.0" encoding="utf-8"?>
<ds:datastoreItem xmlns:ds="http://schemas.openxmlformats.org/officeDocument/2006/customXml" ds:itemID="{AB844990-11F6-48C4-BD79-BCEE5473FC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56008-f634-41f2-84b9-49380b79c783"/>
    <ds:schemaRef ds:uri="f31b4cae-d795-467c-a7c0-2108885b4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4421</TotalTime>
  <Words>266</Words>
  <Application>Microsoft Office PowerPoint</Application>
  <PresentationFormat>Widescreen</PresentationFormat>
  <Paragraphs>25</Paragraphs>
  <Slides>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Avenir Book</vt:lpstr>
      <vt:lpstr>Calibri</vt:lpstr>
      <vt:lpstr>Calibri Light</vt:lpstr>
      <vt:lpstr>HELVETICA</vt:lpstr>
      <vt:lpstr>Rockwell Extra Bold</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Ramsey, Meryl</dc:creator>
  <cp:lastModifiedBy>Huggins, Eric</cp:lastModifiedBy>
  <cp:revision>165</cp:revision>
  <dcterms:created xsi:type="dcterms:W3CDTF">2019-04-01T19:18:44Z</dcterms:created>
  <dcterms:modified xsi:type="dcterms:W3CDTF">2021-08-31T14:01:50Z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0x010100132BFC638506C2489E4EBF1249F58D11</vt:lpwstr>
  </property>
</Properties>
</file>