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16"/>
  </p:notesMasterIdLst>
  <p:sldIdLst>
    <p:sldId id="409" r:id="rId5"/>
    <p:sldId id="408" r:id="rId6"/>
    <p:sldId id="420" r:id="rId7"/>
    <p:sldId id="418" r:id="rId8"/>
    <p:sldId id="403" r:id="rId9"/>
    <p:sldId id="421" r:id="rId10"/>
    <p:sldId id="411" r:id="rId11"/>
    <p:sldId id="424" r:id="rId12"/>
    <p:sldId id="422" r:id="rId13"/>
    <p:sldId id="426" r:id="rId14"/>
    <p:sldId id="42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93E9"/>
    <a:srgbClr val="0432FF"/>
    <a:srgbClr val="F9B004"/>
    <a:srgbClr val="00397A"/>
    <a:srgbClr val="848C49"/>
    <a:srgbClr val="005E9F"/>
    <a:srgbClr val="FEFFFE"/>
    <a:srgbClr val="DD3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4"/>
    <p:restoredTop sz="94792"/>
  </p:normalViewPr>
  <p:slideViewPr>
    <p:cSldViewPr snapToGrid="0" snapToObjects="1">
      <p:cViewPr varScale="1">
        <p:scale>
          <a:sx n="87" d="100"/>
          <a:sy n="87" d="100"/>
        </p:scale>
        <p:origin x="102" y="552"/>
      </p:cViewPr>
      <p:guideLst/>
    </p:cSldViewPr>
  </p:slideViewPr>
  <p:outlineViewPr>
    <p:cViewPr>
      <p:scale>
        <a:sx n="33" d="100"/>
        <a:sy n="33" d="100"/>
      </p:scale>
      <p:origin x="0" y="-13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3659-4F02-B549-BE27-4B4A3E94ED5D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88C1-5B5D-8449-AE7A-630F1E23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9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7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9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-779"/>
            <a:ext cx="12242676" cy="6858779"/>
            <a:chOff x="-1" y="-779"/>
            <a:chExt cx="12242676" cy="6858779"/>
          </a:xfrm>
        </p:grpSpPr>
        <p:pic>
          <p:nvPicPr>
            <p:cNvPr id="12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0C9BB04-F90D-6F4D-968A-9FCE4DE7A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8618603" y="3233149"/>
              <a:ext cx="6858000" cy="390144"/>
            </a:xfrm>
            <a:prstGeom prst="rect">
              <a:avLst/>
            </a:prstGeom>
          </p:spPr>
        </p:pic>
        <p:pic>
          <p:nvPicPr>
            <p:cNvPr id="11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9AF7AE4-1D60-427F-B29E-7E727EC98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88" t="4667" r="7254" b="92623"/>
            <a:stretch/>
          </p:blipFill>
          <p:spPr>
            <a:xfrm rot="10800000">
              <a:off x="-1" y="6480382"/>
              <a:ext cx="12242676" cy="377618"/>
            </a:xfrm>
            <a:prstGeom prst="rect">
              <a:avLst/>
            </a:prstGeom>
          </p:spPr>
        </p:pic>
        <p:pic>
          <p:nvPicPr>
            <p:cNvPr id="13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82EB983-EA43-B740-A042-F1ABDA9F8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1" t="4663" r="12928" b="92627"/>
            <a:stretch/>
          </p:blipFill>
          <p:spPr>
            <a:xfrm rot="10800000" flipH="1" flipV="1">
              <a:off x="-1" y="0"/>
              <a:ext cx="12242676" cy="376060"/>
            </a:xfrm>
            <a:prstGeom prst="rect">
              <a:avLst/>
            </a:prstGeom>
          </p:spPr>
        </p:pic>
        <p:pic>
          <p:nvPicPr>
            <p:cNvPr id="10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C43A20F7-DBF7-FA44-829F-A3FF47401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-3233928" y="3233928"/>
              <a:ext cx="6858000" cy="3901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8"/>
          <a:stretch/>
        </p:blipFill>
        <p:spPr>
          <a:xfrm>
            <a:off x="390145" y="364331"/>
            <a:ext cx="11462386" cy="6116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573847" y="740779"/>
            <a:ext cx="122560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rgbClr val="F9B004"/>
                </a:solidFill>
                <a:latin typeface="Rockwell Extra Bold"/>
              </a:rPr>
              <a:t>BA 353: Week 13 and the rest of the semester…</a:t>
            </a:r>
            <a:endParaRPr lang="en-US" sz="3200" dirty="0">
              <a:solidFill>
                <a:srgbClr val="F9B004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0037A9-152F-C041-9F49-41D8CB834E51}"/>
              </a:ext>
            </a:extLst>
          </p:cNvPr>
          <p:cNvSpPr txBox="1"/>
          <p:nvPr/>
        </p:nvSpPr>
        <p:spPr>
          <a:xfrm>
            <a:off x="573847" y="1204587"/>
            <a:ext cx="11110172" cy="1115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effectLst/>
                <a:latin typeface="Helvetica Light" panose="020B0403020202020204" pitchFamily="34" charset="0"/>
                <a:cs typeface="HELVETICA"/>
              </a:rPr>
              <a:t>Inventory Control/EOQ Model</a:t>
            </a:r>
          </a:p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latin typeface="Helvetica Light" panose="020B0403020202020204" pitchFamily="34" charset="0"/>
                <a:cs typeface="HELVETICA"/>
              </a:rPr>
              <a:t>Remaining Assignments</a:t>
            </a:r>
            <a:endParaRPr lang="en-US" sz="32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pic>
        <p:nvPicPr>
          <p:cNvPr id="14" name="Picture 13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6784" y="695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29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F1904-B182-46CE-89DF-2BBD74B2E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848" y="457200"/>
            <a:ext cx="471030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45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3536a688-0329-4b77-8fa8-1098a92339b8" descr="Image">
            <a:extLst>
              <a:ext uri="{FF2B5EF4-FFF2-40B4-BE49-F238E27FC236}">
                <a16:creationId xmlns:a16="http://schemas.microsoft.com/office/drawing/2014/main" id="{D639FD0B-5113-4570-89E8-A42AD63E4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7953" y="643468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20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1471732" y="778695"/>
            <a:ext cx="100509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Inventory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Balance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Costs: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Holding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Setup/Delivery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Shortage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pic>
        <p:nvPicPr>
          <p:cNvPr id="3" name="Picture 2" descr="A picture containing sky, outdoor, water, rock&#10;&#10;Description automatically generated">
            <a:extLst>
              <a:ext uri="{FF2B5EF4-FFF2-40B4-BE49-F238E27FC236}">
                <a16:creationId xmlns:a16="http://schemas.microsoft.com/office/drawing/2014/main" id="{6B745564-3F1C-4533-A443-1D480F762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164" y="1570879"/>
            <a:ext cx="4289339" cy="28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82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9DD9-68EF-445C-92C0-194A55BB3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The Inventory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808DE-A2C0-433C-BE16-DDE23DD79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>
                <a:latin typeface="Cooper Black" panose="0208090404030B020404" pitchFamily="18" charset="0"/>
              </a:rPr>
              <a:t>How much, and when?</a:t>
            </a:r>
          </a:p>
        </p:txBody>
      </p:sp>
    </p:spTree>
    <p:extLst>
      <p:ext uri="{BB962C8B-B14F-4D97-AF65-F5344CB8AC3E}">
        <p14:creationId xmlns:p14="http://schemas.microsoft.com/office/powerpoint/2010/main" val="2027870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D1F309-E31A-4EBE-B37C-E6F83A0B3E37}"/>
              </a:ext>
            </a:extLst>
          </p:cNvPr>
          <p:cNvSpPr/>
          <p:nvPr/>
        </p:nvSpPr>
        <p:spPr>
          <a:xfrm>
            <a:off x="754144" y="5165889"/>
            <a:ext cx="3054285" cy="358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61CE7E-6360-40CA-88BB-A0B90F6D8C42}"/>
              </a:ext>
            </a:extLst>
          </p:cNvPr>
          <p:cNvSpPr/>
          <p:nvPr/>
        </p:nvSpPr>
        <p:spPr>
          <a:xfrm>
            <a:off x="584462" y="5735930"/>
            <a:ext cx="3054285" cy="358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A933F-EC22-43D7-B290-026BDCA80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504825"/>
            <a:ext cx="101727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4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-mtn-layer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58"/>
          <a:stretch/>
        </p:blipFill>
        <p:spPr>
          <a:xfrm>
            <a:off x="0" y="-23159"/>
            <a:ext cx="12192000" cy="6881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448863" y="561057"/>
            <a:ext cx="10806741" cy="43011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latin typeface="Rockwell Extra Bold"/>
              </a:rPr>
              <a:t>EOQ Model</a:t>
            </a:r>
            <a:endParaRPr lang="en-US" sz="3200" dirty="0">
              <a:solidFill>
                <a:schemeClr val="bg1"/>
              </a:solidFill>
              <a:latin typeface="HELVETICA"/>
              <a:cs typeface="Calibri"/>
            </a:endParaRPr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/>
                <a:cs typeface="Calibri"/>
              </a:rPr>
              <a:t>EOQ = Economic Order Quantity</a:t>
            </a:r>
            <a:endParaRPr lang="en-US" sz="3200" dirty="0">
              <a:solidFill>
                <a:schemeClr val="bg1"/>
              </a:solidFill>
              <a:latin typeface="Rockwell Extra Bold"/>
            </a:endParaRP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/>
                <a:cs typeface="Calibri"/>
              </a:rPr>
              <a:t>D = annual demand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/>
                <a:cs typeface="Calibri"/>
              </a:rPr>
              <a:t>S = setup/delivery cost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/>
                <a:cs typeface="Calibri"/>
              </a:rPr>
              <a:t>H = holding cost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/>
                <a:cs typeface="Calibri"/>
              </a:rPr>
              <a:t>Q = order quantity</a:t>
            </a:r>
          </a:p>
          <a:p>
            <a:pPr>
              <a:spcBef>
                <a:spcPts val="300"/>
              </a:spcBef>
            </a:pPr>
            <a:endParaRPr lang="en-US" sz="3200" dirty="0">
              <a:solidFill>
                <a:schemeClr val="bg1"/>
              </a:solidFill>
              <a:latin typeface="HELVETICA"/>
              <a:cs typeface="Calibri"/>
            </a:endParaRPr>
          </a:p>
          <a:p>
            <a:pPr>
              <a:spcBef>
                <a:spcPts val="300"/>
              </a:spcBef>
            </a:pPr>
            <a:endParaRPr lang="en-US" sz="3200" dirty="0">
              <a:solidFill>
                <a:schemeClr val="bg1"/>
              </a:solidFill>
              <a:latin typeface="HELVETICA"/>
              <a:cs typeface="Calibri"/>
            </a:endParaRPr>
          </a:p>
        </p:txBody>
      </p:sp>
      <p:pic>
        <p:nvPicPr>
          <p:cNvPr id="10" name="Picture 9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F8020AC-337A-4230-8AE5-0431A779E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906" y="2213770"/>
            <a:ext cx="5444231" cy="408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48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248B6-B314-4AF7-91DD-62ABF48F1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37" y="1581150"/>
            <a:ext cx="938212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04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1381913" y="203481"/>
            <a:ext cx="1005096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Remaining Class Sessions</a:t>
            </a:r>
          </a:p>
          <a:p>
            <a:endParaRPr lang="en-US" sz="44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  <a:p>
            <a:endParaRPr lang="en-US" sz="2800" b="1" dirty="0">
              <a:solidFill>
                <a:srgbClr val="C00000"/>
              </a:solidFill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1038" y="5205952"/>
            <a:ext cx="763002" cy="1246411"/>
          </a:xfrm>
          <a:prstGeom prst="rect">
            <a:avLst/>
          </a:prstGeom>
        </p:spPr>
      </p:pic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708FE56A-5BCF-473D-81E9-A41D3E3D3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957554"/>
              </p:ext>
            </p:extLst>
          </p:nvPr>
        </p:nvGraphicFramePr>
        <p:xfrm>
          <a:off x="1312909" y="1044544"/>
          <a:ext cx="9189375" cy="49447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63125">
                  <a:extLst>
                    <a:ext uri="{9D8B030D-6E8A-4147-A177-3AD203B41FA5}">
                      <a16:colId xmlns:a16="http://schemas.microsoft.com/office/drawing/2014/main" val="1156280022"/>
                    </a:ext>
                  </a:extLst>
                </a:gridCol>
                <a:gridCol w="3063125">
                  <a:extLst>
                    <a:ext uri="{9D8B030D-6E8A-4147-A177-3AD203B41FA5}">
                      <a16:colId xmlns:a16="http://schemas.microsoft.com/office/drawing/2014/main" val="2291982216"/>
                    </a:ext>
                  </a:extLst>
                </a:gridCol>
                <a:gridCol w="3063125">
                  <a:extLst>
                    <a:ext uri="{9D8B030D-6E8A-4147-A177-3AD203B41FA5}">
                      <a16:colId xmlns:a16="http://schemas.microsoft.com/office/drawing/2014/main" val="4199644902"/>
                    </a:ext>
                  </a:extLst>
                </a:gridCol>
              </a:tblGrid>
              <a:tr h="1603705">
                <a:tc>
                  <a:txBody>
                    <a:bodyPr/>
                    <a:lstStyle/>
                    <a:p>
                      <a:r>
                        <a:rPr lang="en-US" u="sng" dirty="0"/>
                        <a:t>Monday 4/19</a:t>
                      </a:r>
                      <a:r>
                        <a:rPr lang="en-US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Intro to Inventory Control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Class meeting? 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Wednesday 4/21</a:t>
                      </a:r>
                      <a:r>
                        <a:rPr lang="en-US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Watch Inventory Videos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Class?  </a:t>
                      </a:r>
                      <a:r>
                        <a:rPr lang="en-US" b="1" dirty="0"/>
                        <a:t>No</a:t>
                      </a:r>
                      <a:r>
                        <a:rPr lang="en-US" dirty="0"/>
                        <a:t>, Office Hours in EBH 158 and on  Zoom.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Friday 4/23</a:t>
                      </a:r>
                      <a:r>
                        <a:rPr lang="en-US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Start Last ICE, complete at least problem 1.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Class?  </a:t>
                      </a:r>
                      <a:r>
                        <a:rPr lang="en-US" b="1" dirty="0"/>
                        <a:t>No</a:t>
                      </a:r>
                      <a:r>
                        <a:rPr lang="en-US" dirty="0"/>
                        <a:t>, OH on Zoom.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95860"/>
                  </a:ext>
                </a:extLst>
              </a:tr>
              <a:tr h="1683611">
                <a:tc>
                  <a:txBody>
                    <a:bodyPr/>
                    <a:lstStyle/>
                    <a:p>
                      <a:r>
                        <a:rPr lang="en-US" u="sng" dirty="0"/>
                        <a:t>Monday 4/26</a:t>
                      </a:r>
                      <a:r>
                        <a:rPr lang="en-US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Last ICE due.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Work on THE 3 too.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Start Individual Exam 3.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Class?  </a:t>
                      </a:r>
                      <a:r>
                        <a:rPr lang="en-US" b="1" dirty="0"/>
                        <a:t>No</a:t>
                      </a:r>
                      <a:r>
                        <a:rPr lang="en-US" dirty="0"/>
                        <a:t>, OH in EBH 158 and on Zoom.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Wednesday 4/28</a:t>
                      </a:r>
                      <a:r>
                        <a:rPr lang="en-US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Class meeting? 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Review Last ICE, Questions on THE 3 and Individual Exam 3.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b="0" i="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Friday 4/30</a:t>
                      </a:r>
                      <a:r>
                        <a:rPr lang="en-US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Class? </a:t>
                      </a:r>
                      <a:r>
                        <a:rPr lang="en-US" b="1" dirty="0"/>
                        <a:t>No</a:t>
                      </a:r>
                      <a:r>
                        <a:rPr lang="en-US" dirty="0"/>
                        <a:t>, OH in EBH 158 and on Zoom.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Work on THE 3 </a:t>
                      </a:r>
                      <a:r>
                        <a:rPr lang="en-US"/>
                        <a:t>and Individual </a:t>
                      </a:r>
                      <a:r>
                        <a:rPr lang="en-US" dirty="0"/>
                        <a:t>Exam 3.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681173"/>
                  </a:ext>
                </a:extLst>
              </a:tr>
              <a:tr h="1603705">
                <a:tc gridSpan="3">
                  <a:txBody>
                    <a:bodyPr/>
                    <a:lstStyle/>
                    <a:p>
                      <a:r>
                        <a:rPr lang="en-US" u="sng" dirty="0"/>
                        <a:t>Final Exam Week (Monday 5/3 – Thursday 5/6)</a:t>
                      </a:r>
                      <a:r>
                        <a:rPr lang="en-US" u="none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Take Home Exam 3 and Individual Exam 3 are due on Tuesday 5/4 at midnight – but nothing is stopping you from getting them done early!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Office Hours on Monday morning and afternoon and Tuesday morning, exact times TBD.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282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333565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381034"/>
            <a:ext cx="100509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Remaining Assignments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397A"/>
              </a:solidFill>
              <a:ea typeface="Rockwell Extra Bold" charset="0"/>
              <a:cs typeface="Rockwell Extra Bold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97A"/>
                </a:solidFill>
                <a:ea typeface="Rockwell Extra Bold" charset="0"/>
                <a:cs typeface="Rockwell Extra Bold" charset="0"/>
              </a:rPr>
              <a:t>Last 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97A"/>
                </a:solidFill>
                <a:ea typeface="Rockwell Extra Bold" charset="0"/>
                <a:cs typeface="Rockwell Extra Bold" charset="0"/>
              </a:rPr>
              <a:t>Problem 1 due on Friday 4/23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97A"/>
                </a:solidFill>
                <a:ea typeface="Rockwell Extra Bold" charset="0"/>
                <a:cs typeface="Rockwell Extra Bold" charset="0"/>
              </a:rPr>
              <a:t>The rest due on Monday 4/26.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97A"/>
                </a:solidFill>
                <a:ea typeface="Rockwell Extra Bold" charset="0"/>
                <a:cs typeface="Rockwell Extra Bold" charset="0"/>
              </a:rPr>
              <a:t>Take Home Exam 3, due on Tuesday 5/4.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97A"/>
                </a:solidFill>
                <a:ea typeface="Rockwell Extra Bold" charset="0"/>
                <a:cs typeface="Rockwell Extra Bold" charset="0"/>
              </a:rPr>
              <a:t>Individual Exam 3, due on Tuesday 5/4.</a:t>
            </a:r>
          </a:p>
          <a:p>
            <a:endParaRPr lang="en-US" sz="2800" b="1" dirty="0">
              <a:solidFill>
                <a:srgbClr val="00397A"/>
              </a:solidFill>
              <a:ea typeface="Rockwell Extra Bold" charset="0"/>
              <a:cs typeface="Rockwell Extra Bold" charset="0"/>
            </a:endParaRPr>
          </a:p>
          <a:p>
            <a:endParaRPr lang="en-US" sz="44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  <a:p>
            <a:endParaRPr lang="en-US" sz="28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5760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381034"/>
            <a:ext cx="1005096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Operations Management: Activities that create goods and services efficiently.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Decision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C00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Forecasting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Rockwell Extra Bold" charset="0"/>
                <a:ea typeface="Rockwell Extra Bold" charset="0"/>
                <a:cs typeface="Rockwell Extra Bold" charset="0"/>
              </a:rPr>
              <a:t>Linear Programming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793E9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Project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Simulation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7030A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Inventory Control</a:t>
            </a:r>
          </a:p>
          <a:p>
            <a:endParaRPr lang="en-US" sz="44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  <a:p>
            <a:endParaRPr lang="en-US" sz="28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95565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b4cae-d795-467c-a7c0-2108885b4a68">
      <UserInfo>
        <DisplayName>Blosser, Alexis</DisplayName>
        <AccountId>40</AccountId>
        <AccountType/>
      </UserInfo>
      <UserInfo>
        <DisplayName>McBrayer, Anna</DisplayName>
        <AccountId>19</AccountId>
        <AccountType/>
      </UserInfo>
      <UserInfo>
        <DisplayName>Ramsey, Meryl</DisplayName>
        <AccountId>56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BFC638506C2489E4EBF1249F58D11" ma:contentTypeVersion="10" ma:contentTypeDescription="Create a new document." ma:contentTypeScope="" ma:versionID="0e0a38347992bb855265102a925a2f01">
  <xsd:schema xmlns:xsd="http://www.w3.org/2001/XMLSchema" xmlns:xs="http://www.w3.org/2001/XMLSchema" xmlns:p="http://schemas.microsoft.com/office/2006/metadata/properties" xmlns:ns2="9dc56008-f634-41f2-84b9-49380b79c783" xmlns:ns3="f31b4cae-d795-467c-a7c0-2108885b4a68" targetNamespace="http://schemas.microsoft.com/office/2006/metadata/properties" ma:root="true" ma:fieldsID="97d6129ae10ab3bfb9df31906494e007" ns2:_="" ns3:_="">
    <xsd:import namespace="9dc56008-f634-41f2-84b9-49380b79c783"/>
    <xsd:import namespace="f31b4cae-d795-467c-a7c0-2108885b4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56008-f634-41f2-84b9-49380b79c7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b4cae-d795-467c-a7c0-2108885b4a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98AD50-0AC3-47DB-AA30-80D70EB9C40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f31b4cae-d795-467c-a7c0-2108885b4a68"/>
    <ds:schemaRef ds:uri="9dc56008-f634-41f2-84b9-49380b79c783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B844990-11F6-48C4-BD79-BCEE5473F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c56008-f634-41f2-84b9-49380b79c783"/>
    <ds:schemaRef ds:uri="f31b4cae-d795-467c-a7c0-2108885b4a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F1619B-79C1-44A2-81C3-54E765EDAE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</Words>
  <Application>Microsoft Office PowerPoint</Application>
  <PresentationFormat>Widescreen</PresentationFormat>
  <Paragraphs>57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Cooper Black</vt:lpstr>
      <vt:lpstr>HELVETICA</vt:lpstr>
      <vt:lpstr>Helvetica Light</vt:lpstr>
      <vt:lpstr>Rockwell Extra Bold</vt:lpstr>
      <vt:lpstr>Office Theme</vt:lpstr>
      <vt:lpstr>PowerPoint Presentation</vt:lpstr>
      <vt:lpstr>PowerPoint Presentation</vt:lpstr>
      <vt:lpstr>The Inventory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Huggins, Eric</dc:creator>
  <cp:lastModifiedBy>Huggins, Eric</cp:lastModifiedBy>
  <cp:revision>1</cp:revision>
  <dcterms:created xsi:type="dcterms:W3CDTF">2021-04-19T13:26:15Z</dcterms:created>
  <dcterms:modified xsi:type="dcterms:W3CDTF">2021-04-19T13:26:27Z</dcterms:modified>
</cp:coreProperties>
</file>