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4"/>
  </p:sldMasterIdLst>
  <p:notesMasterIdLst>
    <p:notesMasterId r:id="rId16"/>
  </p:notesMasterIdLst>
  <p:sldIdLst>
    <p:sldId id="409" r:id="rId5"/>
    <p:sldId id="408" r:id="rId6"/>
    <p:sldId id="420" r:id="rId7"/>
    <p:sldId id="418" r:id="rId8"/>
    <p:sldId id="403" r:id="rId9"/>
    <p:sldId id="421" r:id="rId10"/>
    <p:sldId id="411" r:id="rId11"/>
    <p:sldId id="424" r:id="rId12"/>
    <p:sldId id="426" r:id="rId13"/>
    <p:sldId id="422" r:id="rId14"/>
    <p:sldId id="425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3936"/>
    <a:srgbClr val="0793E9"/>
    <a:srgbClr val="0432FF"/>
    <a:srgbClr val="F9B004"/>
    <a:srgbClr val="00397A"/>
    <a:srgbClr val="848C49"/>
    <a:srgbClr val="005E9F"/>
    <a:srgbClr val="FE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14"/>
    <p:restoredTop sz="94792"/>
  </p:normalViewPr>
  <p:slideViewPr>
    <p:cSldViewPr snapToGrid="0" snapToObjects="1">
      <p:cViewPr varScale="1">
        <p:scale>
          <a:sx n="108" d="100"/>
          <a:sy n="108" d="100"/>
        </p:scale>
        <p:origin x="1032" y="78"/>
      </p:cViewPr>
      <p:guideLst/>
    </p:cSldViewPr>
  </p:slideViewPr>
  <p:outlineViewPr>
    <p:cViewPr>
      <p:scale>
        <a:sx n="33" d="100"/>
        <a:sy n="33" d="100"/>
      </p:scale>
      <p:origin x="0" y="-136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13659-4F02-B549-BE27-4B4A3E94ED5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C088C1-5B5D-8449-AE7A-630F1E238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940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C088C1-5B5D-8449-AE7A-630F1E238C6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03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1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6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23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7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0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042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73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45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81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9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3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" y="-779"/>
            <a:ext cx="12242676" cy="6858779"/>
            <a:chOff x="-1" y="-779"/>
            <a:chExt cx="12242676" cy="6858779"/>
          </a:xfrm>
        </p:grpSpPr>
        <p:pic>
          <p:nvPicPr>
            <p:cNvPr id="12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A0C9BB04-F90D-6F4D-968A-9FCE4DE7AB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8618603" y="3233149"/>
              <a:ext cx="6858000" cy="390144"/>
            </a:xfrm>
            <a:prstGeom prst="rect">
              <a:avLst/>
            </a:prstGeom>
          </p:spPr>
        </p:pic>
        <p:pic>
          <p:nvPicPr>
            <p:cNvPr id="11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29AF7AE4-1D60-427F-B29E-7E727EC988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088" t="4667" r="7254" b="92623"/>
            <a:stretch/>
          </p:blipFill>
          <p:spPr>
            <a:xfrm rot="10800000">
              <a:off x="-1" y="6480382"/>
              <a:ext cx="12242676" cy="377618"/>
            </a:xfrm>
            <a:prstGeom prst="rect">
              <a:avLst/>
            </a:prstGeom>
          </p:spPr>
        </p:pic>
        <p:pic>
          <p:nvPicPr>
            <p:cNvPr id="13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682EB983-EA43-B740-A042-F1ABDA9F8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1" t="4663" r="12928" b="92627"/>
            <a:stretch/>
          </p:blipFill>
          <p:spPr>
            <a:xfrm rot="10800000" flipH="1" flipV="1">
              <a:off x="-1" y="0"/>
              <a:ext cx="12242676" cy="376060"/>
            </a:xfrm>
            <a:prstGeom prst="rect">
              <a:avLst/>
            </a:prstGeom>
          </p:spPr>
        </p:pic>
        <p:pic>
          <p:nvPicPr>
            <p:cNvPr id="10" name="Picture 3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C43A20F7-DBF7-FA44-829F-A3FF47401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62" t="4662" r="50142" b="92526"/>
            <a:stretch/>
          </p:blipFill>
          <p:spPr>
            <a:xfrm rot="16200000">
              <a:off x="-3233928" y="3233928"/>
              <a:ext cx="6858000" cy="3901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8"/>
          <a:stretch/>
        </p:blipFill>
        <p:spPr>
          <a:xfrm>
            <a:off x="390145" y="373209"/>
            <a:ext cx="11462386" cy="61160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573847" y="740779"/>
            <a:ext cx="122560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rgbClr val="F9B004"/>
                </a:solidFill>
                <a:latin typeface="Rockwell Extra Bold"/>
              </a:rPr>
              <a:t>BA 353: Last Two Weeks</a:t>
            </a:r>
            <a:endParaRPr lang="en-US" sz="3200" dirty="0">
              <a:solidFill>
                <a:srgbClr val="F9B004"/>
              </a:solidFill>
              <a:effectLst/>
              <a:latin typeface="HELVETICA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80037A9-152F-C041-9F49-41D8CB834E51}"/>
              </a:ext>
            </a:extLst>
          </p:cNvPr>
          <p:cNvSpPr txBox="1"/>
          <p:nvPr/>
        </p:nvSpPr>
        <p:spPr>
          <a:xfrm>
            <a:off x="573847" y="1204587"/>
            <a:ext cx="11110172" cy="11156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effectLst/>
                <a:latin typeface="Helvetica Light" panose="020B0403020202020204" pitchFamily="34" charset="0"/>
                <a:cs typeface="HELVETICA"/>
              </a:rPr>
              <a:t>Inventory Control/EOQ Model</a:t>
            </a:r>
          </a:p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Helvetica Light" panose="020B0403020202020204" pitchFamily="34" charset="0"/>
                <a:cs typeface="HELVETICA"/>
              </a:rPr>
              <a:t>Remaining Assignments</a:t>
            </a:r>
            <a:endParaRPr lang="en-US" sz="3200" dirty="0">
              <a:solidFill>
                <a:schemeClr val="bg1"/>
              </a:solidFill>
              <a:effectLst/>
              <a:latin typeface="HELVETICA"/>
              <a:cs typeface="Calibri"/>
            </a:endParaRPr>
          </a:p>
        </p:txBody>
      </p:sp>
      <p:pic>
        <p:nvPicPr>
          <p:cNvPr id="14" name="Picture 13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86784" y="695194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2294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381034"/>
            <a:ext cx="1005096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Operations Management: Activities that create goods and services efficiently.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Decision Analysis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C00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Forecasting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latin typeface="Rockwell Extra Bold" charset="0"/>
                <a:ea typeface="Rockwell Extra Bold" charset="0"/>
                <a:cs typeface="Rockwell Extra Bold" charset="0"/>
              </a:rPr>
              <a:t>Linear Programming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793E9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Project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00B05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Simulation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7030A0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Inventory Control</a:t>
            </a: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9556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C1E5815-D54C-487F-A054-6D4930ADE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3536a688-0329-4b77-8fa8-1098a92339b8" descr="Image">
            <a:extLst>
              <a:ext uri="{FF2B5EF4-FFF2-40B4-BE49-F238E27FC236}">
                <a16:creationId xmlns:a16="http://schemas.microsoft.com/office/drawing/2014/main" id="{D639FD0B-5113-4570-89E8-A42AD63E4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7953" y="643468"/>
            <a:ext cx="5571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08496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2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1471732" y="778695"/>
            <a:ext cx="100509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Inventory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Balance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Costs: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Holding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Setup/Delivery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Rockwell Extra Bold" charset="0"/>
                <a:ea typeface="Rockwell Extra Bold" charset="0"/>
                <a:cs typeface="Rockwell Extra Bold" charset="0"/>
              </a:rPr>
              <a:t>Shortage</a:t>
            </a: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  <p:pic>
        <p:nvPicPr>
          <p:cNvPr id="3" name="Picture 2" descr="A picture containing sky, outdoor, water, rock&#10;&#10;Description automatically generated">
            <a:extLst>
              <a:ext uri="{FF2B5EF4-FFF2-40B4-BE49-F238E27FC236}">
                <a16:creationId xmlns:a16="http://schemas.microsoft.com/office/drawing/2014/main" id="{6B745564-3F1C-4533-A443-1D480F762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164" y="1570879"/>
            <a:ext cx="4289339" cy="285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482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F9DD9-68EF-445C-92C0-194A55BB3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432FF"/>
                </a:solidFill>
              </a:rPr>
              <a:t>The Inventory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F808DE-A2C0-433C-BE16-DDE23DD79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9600" dirty="0">
                <a:latin typeface="Cooper Black" panose="0208090404030B020404" pitchFamily="18" charset="0"/>
              </a:rPr>
              <a:t>How much, and when?</a:t>
            </a:r>
          </a:p>
        </p:txBody>
      </p:sp>
    </p:spTree>
    <p:extLst>
      <p:ext uri="{BB962C8B-B14F-4D97-AF65-F5344CB8AC3E}">
        <p14:creationId xmlns:p14="http://schemas.microsoft.com/office/powerpoint/2010/main" val="2027870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8D1F309-E31A-4EBE-B37C-E6F83A0B3E37}"/>
              </a:ext>
            </a:extLst>
          </p:cNvPr>
          <p:cNvSpPr/>
          <p:nvPr/>
        </p:nvSpPr>
        <p:spPr>
          <a:xfrm>
            <a:off x="754144" y="5165889"/>
            <a:ext cx="3054285" cy="358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61CE7E-6360-40CA-88BB-A0B90F6D8C42}"/>
              </a:ext>
            </a:extLst>
          </p:cNvPr>
          <p:cNvSpPr/>
          <p:nvPr/>
        </p:nvSpPr>
        <p:spPr>
          <a:xfrm>
            <a:off x="584462" y="5735930"/>
            <a:ext cx="3054285" cy="358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A933F-EC22-43D7-B290-026BDCA807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650" y="504825"/>
            <a:ext cx="10172700" cy="584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4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ue-mtn-layers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458"/>
          <a:stretch/>
        </p:blipFill>
        <p:spPr>
          <a:xfrm>
            <a:off x="0" y="-23159"/>
            <a:ext cx="12192000" cy="68811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782C3-61CD-4285-A062-983A36A9442C}"/>
              </a:ext>
            </a:extLst>
          </p:cNvPr>
          <p:cNvSpPr txBox="1"/>
          <p:nvPr/>
        </p:nvSpPr>
        <p:spPr>
          <a:xfrm>
            <a:off x="448863" y="561057"/>
            <a:ext cx="10806741" cy="43011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Bef>
                <a:spcPts val="300"/>
              </a:spcBef>
            </a:pPr>
            <a:r>
              <a:rPr lang="en-US" sz="3200" dirty="0">
                <a:solidFill>
                  <a:schemeClr val="bg1"/>
                </a:solidFill>
                <a:latin typeface="Rockwell Extra Bold"/>
              </a:rPr>
              <a:t>EOQ Model</a:t>
            </a:r>
            <a:endParaRPr lang="en-US" sz="3200" dirty="0">
              <a:solidFill>
                <a:schemeClr val="bg1"/>
              </a:solidFill>
              <a:latin typeface="HELVETICA"/>
              <a:cs typeface="Calibri"/>
            </a:endParaRPr>
          </a:p>
          <a:p>
            <a:pPr marL="457200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/>
                <a:cs typeface="Calibri"/>
              </a:rPr>
              <a:t>EOQ = Economic Order Quantity</a:t>
            </a:r>
            <a:endParaRPr lang="en-US" sz="3200" dirty="0">
              <a:solidFill>
                <a:schemeClr val="bg1"/>
              </a:solidFill>
              <a:latin typeface="Rockwell Extra Bold"/>
            </a:endParaRP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/>
                <a:cs typeface="Calibri"/>
              </a:rPr>
              <a:t>D = annual demand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/>
                <a:cs typeface="Calibri"/>
              </a:rPr>
              <a:t>S = setup/delivery cost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/>
                <a:cs typeface="Calibri"/>
              </a:rPr>
              <a:t>H = holding cost</a:t>
            </a:r>
          </a:p>
          <a:p>
            <a:pPr marL="914400" lvl="1" indent="-4572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  <a:latin typeface="HELVETICA"/>
                <a:cs typeface="Calibri"/>
              </a:rPr>
              <a:t>Q = order quantity</a:t>
            </a:r>
          </a:p>
          <a:p>
            <a:pPr>
              <a:spcBef>
                <a:spcPts val="300"/>
              </a:spcBef>
            </a:pPr>
            <a:endParaRPr lang="en-US" sz="3200" dirty="0">
              <a:solidFill>
                <a:schemeClr val="bg1"/>
              </a:solidFill>
              <a:latin typeface="HELVETICA"/>
              <a:cs typeface="Calibri"/>
            </a:endParaRPr>
          </a:p>
          <a:p>
            <a:pPr>
              <a:spcBef>
                <a:spcPts val="300"/>
              </a:spcBef>
            </a:pPr>
            <a:endParaRPr lang="en-US" sz="3200" dirty="0">
              <a:solidFill>
                <a:schemeClr val="bg1"/>
              </a:solidFill>
              <a:latin typeface="HELVETICA"/>
              <a:cs typeface="Calibri"/>
            </a:endParaRPr>
          </a:p>
        </p:txBody>
      </p:sp>
      <p:pic>
        <p:nvPicPr>
          <p:cNvPr id="10" name="Picture 9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2084" y="5248405"/>
            <a:ext cx="641872" cy="1048538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0F8020AC-337A-4230-8AE5-0431A779E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8906" y="2213770"/>
            <a:ext cx="5444231" cy="408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948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2248B6-B314-4AF7-91DD-62ABF48F1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1581150"/>
            <a:ext cx="9382125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04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1381913" y="203481"/>
            <a:ext cx="10050966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Remaining Class Sessions</a:t>
            </a: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C00000"/>
              </a:solidFill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1038" y="5205952"/>
            <a:ext cx="763002" cy="1246411"/>
          </a:xfrm>
          <a:prstGeom prst="rect">
            <a:avLst/>
          </a:prstGeom>
        </p:spPr>
      </p:pic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708FE56A-5BCF-473D-81E9-A41D3E3D3E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799926"/>
              </p:ext>
            </p:extLst>
          </p:nvPr>
        </p:nvGraphicFramePr>
        <p:xfrm>
          <a:off x="1312909" y="1044544"/>
          <a:ext cx="9189375" cy="49447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63125">
                  <a:extLst>
                    <a:ext uri="{9D8B030D-6E8A-4147-A177-3AD203B41FA5}">
                      <a16:colId xmlns:a16="http://schemas.microsoft.com/office/drawing/2014/main" val="1156280022"/>
                    </a:ext>
                  </a:extLst>
                </a:gridCol>
                <a:gridCol w="3063125">
                  <a:extLst>
                    <a:ext uri="{9D8B030D-6E8A-4147-A177-3AD203B41FA5}">
                      <a16:colId xmlns:a16="http://schemas.microsoft.com/office/drawing/2014/main" val="2291982216"/>
                    </a:ext>
                  </a:extLst>
                </a:gridCol>
                <a:gridCol w="3063125">
                  <a:extLst>
                    <a:ext uri="{9D8B030D-6E8A-4147-A177-3AD203B41FA5}">
                      <a16:colId xmlns:a16="http://schemas.microsoft.com/office/drawing/2014/main" val="4199644902"/>
                    </a:ext>
                  </a:extLst>
                </a:gridCol>
              </a:tblGrid>
              <a:tr h="1603705">
                <a:tc>
                  <a:txBody>
                    <a:bodyPr/>
                    <a:lstStyle/>
                    <a:p>
                      <a:r>
                        <a:rPr lang="en-US" u="sng" dirty="0"/>
                        <a:t>Monday 11/29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Simulation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 meeting? 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Wednesday 12/1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Intro to Inventory Control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Class? 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Friday 12/3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Watch Inventory Videos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Start Last ICE.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Class?  </a:t>
                      </a:r>
                      <a:r>
                        <a:rPr lang="en-US" b="1" dirty="0"/>
                        <a:t>No</a:t>
                      </a:r>
                      <a:r>
                        <a:rPr lang="en-US" dirty="0"/>
                        <a:t>, Office Hours in EBH 158 and on  Zoom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95860"/>
                  </a:ext>
                </a:extLst>
              </a:tr>
              <a:tr h="1683611">
                <a:tc>
                  <a:txBody>
                    <a:bodyPr/>
                    <a:lstStyle/>
                    <a:p>
                      <a:r>
                        <a:rPr lang="en-US" u="sng" dirty="0"/>
                        <a:t>Monday 12/6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THE 3.1 due.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Work on THE 3.2 and Last ICE.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Class?  </a:t>
                      </a:r>
                      <a:r>
                        <a:rPr lang="en-US" b="1" dirty="0"/>
                        <a:t>No</a:t>
                      </a:r>
                      <a:r>
                        <a:rPr lang="en-US" dirty="0"/>
                        <a:t>, OH in EBH 158 and on Zoom.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Wednesday 12/8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 meeting?  </a:t>
                      </a:r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Yes</a:t>
                      </a:r>
                      <a:endParaRPr lang="en-US" b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Questions on Last ICE, THE 3.2 and Individual Exam 3.</a:t>
                      </a:r>
                      <a:endParaRPr lang="en-US" b="0" i="0" dirty="0"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b="0" i="0" dirty="0">
                          <a:solidFill>
                            <a:schemeClr val="tx1"/>
                          </a:solidFill>
                        </a:rPr>
                        <a:t>Start Individual Exam 3.</a:t>
                      </a:r>
                      <a:endParaRPr lang="en-US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/>
                        <a:t>Friday 12/10</a:t>
                      </a:r>
                      <a:r>
                        <a:rPr lang="en-US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Last ICE due.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Class? </a:t>
                      </a:r>
                      <a:r>
                        <a:rPr lang="en-US" b="1" dirty="0"/>
                        <a:t>No</a:t>
                      </a:r>
                      <a:r>
                        <a:rPr lang="en-US" dirty="0"/>
                        <a:t>, OH in EBH 158 and on Zoom.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Work on THE 3.2 and Individual Exam 3.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3681173"/>
                  </a:ext>
                </a:extLst>
              </a:tr>
              <a:tr h="1603705">
                <a:tc gridSpan="3">
                  <a:txBody>
                    <a:bodyPr/>
                    <a:lstStyle/>
                    <a:p>
                      <a:r>
                        <a:rPr lang="en-US" u="sng" dirty="0"/>
                        <a:t>Final Exam Week (Monday 12/13 – Tuesday 12/14)</a:t>
                      </a:r>
                      <a:r>
                        <a:rPr lang="en-US" u="none" dirty="0"/>
                        <a:t>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Take Home Exam 3.2 and Individual Exam 3 are due on Tuesday 12/14 at midnight – but nothing is stopping you from getting them done early!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/>
                        <a:t>Office Hours on Monday morning and afternoon and Tuesday morning, exact times TBD.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7282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333565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381034"/>
            <a:ext cx="10050966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Remainder of the Semester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397A"/>
              </a:solidFill>
              <a:ea typeface="Rockwell Extra Bold" charset="0"/>
              <a:cs typeface="Rockwell Extra Bold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F 12/3, M 12/6, F 12/10 and Final Exam two-hour timeslot are “work” days.  This is </a:t>
            </a:r>
            <a:r>
              <a:rPr lang="en-US" sz="2800" b="1" dirty="0">
                <a:solidFill>
                  <a:srgbClr val="DD3936"/>
                </a:solidFill>
                <a:ea typeface="Rockwell Extra Bold" charset="0"/>
                <a:cs typeface="Rockwell Extra Bold" charset="0"/>
              </a:rPr>
              <a:t>five hours </a:t>
            </a: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of class time to complete assignments, during which I will be available to help.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Plus side:  Lots of flexibility in your schedule, opportunity to finish early.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Down side:  Easy to procrastinate.  Too easy?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Question:  </a:t>
            </a:r>
            <a:r>
              <a:rPr lang="en-US" sz="2800" b="1" dirty="0">
                <a:solidFill>
                  <a:srgbClr val="DD3936"/>
                </a:solidFill>
                <a:ea typeface="Rockwell Extra Bold" charset="0"/>
                <a:cs typeface="Rockwell Extra Bold" charset="0"/>
              </a:rPr>
              <a:t>Do I need to create incentives/deadlines to thwart procrastination?</a:t>
            </a:r>
            <a:endParaRPr lang="en-US" sz="2800" b="1" dirty="0">
              <a:solidFill>
                <a:srgbClr val="00397A"/>
              </a:solidFill>
              <a:ea typeface="Rockwell Extra Bold" charset="0"/>
              <a:cs typeface="Rockwell Extra Bold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397A"/>
              </a:solidFill>
              <a:ea typeface="Rockwell Extra Bold" charset="0"/>
              <a:cs typeface="Rockwell Extra Bold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397A"/>
              </a:solidFill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00397A"/>
              </a:solidFill>
              <a:ea typeface="Rockwell Extra Bold" charset="0"/>
              <a:cs typeface="Rockwell Extra Bold" charset="0"/>
            </a:endParaRP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35760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tn-silhouette-blue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560" b="29974"/>
          <a:stretch/>
        </p:blipFill>
        <p:spPr>
          <a:xfrm>
            <a:off x="0" y="4542020"/>
            <a:ext cx="12192000" cy="2315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41617E-7837-264F-BA5B-3290538CAAC7}"/>
              </a:ext>
            </a:extLst>
          </p:cNvPr>
          <p:cNvSpPr txBox="1"/>
          <p:nvPr/>
        </p:nvSpPr>
        <p:spPr>
          <a:xfrm>
            <a:off x="458635" y="381034"/>
            <a:ext cx="10050966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397A"/>
                </a:solidFill>
                <a:latin typeface="Rockwell Extra Bold" charset="0"/>
                <a:ea typeface="Rockwell Extra Bold" charset="0"/>
                <a:cs typeface="Rockwell Extra Bold" charset="0"/>
              </a:rPr>
              <a:t>Remaining Assignments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397A"/>
              </a:solidFill>
              <a:ea typeface="Rockwell Extra Bold" charset="0"/>
              <a:cs typeface="Rockwell Extra Bold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Take Home Exam 3.1 </a:t>
            </a:r>
            <a:r>
              <a:rPr lang="en-US" sz="2800" b="1" dirty="0">
                <a:solidFill>
                  <a:srgbClr val="DD3936"/>
                </a:solidFill>
                <a:ea typeface="Rockwell Extra Bold" charset="0"/>
                <a:cs typeface="Rockwell Extra Bold" charset="0"/>
              </a:rPr>
              <a:t>or</a:t>
            </a: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 Assignment 5, due on Monday 12/6.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Last ICE, due on Friday 12/10.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Take Home Exam 3.2, due on Tuesday 12/14.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397A"/>
                </a:solidFill>
                <a:ea typeface="Rockwell Extra Bold" charset="0"/>
                <a:cs typeface="Rockwell Extra Bold" charset="0"/>
              </a:rPr>
              <a:t>Individual Exam 3, due on Tuesday 12/14.</a:t>
            </a:r>
          </a:p>
          <a:p>
            <a:endParaRPr lang="en-US" sz="2800" b="1" dirty="0">
              <a:solidFill>
                <a:srgbClr val="00397A"/>
              </a:solidFill>
              <a:ea typeface="Rockwell Extra Bold" charset="0"/>
              <a:cs typeface="Rockwell Extra Bold" charset="0"/>
            </a:endParaRPr>
          </a:p>
          <a:p>
            <a:endParaRPr lang="en-US" sz="44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  <a:p>
            <a:endParaRPr lang="en-US" sz="2800" b="1" dirty="0">
              <a:solidFill>
                <a:srgbClr val="00397A"/>
              </a:solidFill>
              <a:latin typeface="Rockwell Extra Bold" charset="0"/>
              <a:ea typeface="Rockwell Extra Bold" charset="0"/>
              <a:cs typeface="Rockwell Extra Bold" charset="0"/>
            </a:endParaRPr>
          </a:p>
        </p:txBody>
      </p:sp>
      <p:pic>
        <p:nvPicPr>
          <p:cNvPr id="7" name="Picture 6" descr="FLC-logo-color.png">
            <a:extLst>
              <a:ext uri="{FF2B5EF4-FFF2-40B4-BE49-F238E27FC236}">
                <a16:creationId xmlns:a16="http://schemas.microsoft.com/office/drawing/2014/main" id="{F9AFA68E-9822-254C-880B-3A5EF6D64F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9601" y="5401261"/>
            <a:ext cx="763002" cy="124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74078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31b4cae-d795-467c-a7c0-2108885b4a68">
      <UserInfo>
        <DisplayName>Blosser, Alexis</DisplayName>
        <AccountId>40</AccountId>
        <AccountType/>
      </UserInfo>
      <UserInfo>
        <DisplayName>McBrayer, Anna</DisplayName>
        <AccountId>19</AccountId>
        <AccountType/>
      </UserInfo>
      <UserInfo>
        <DisplayName>Ramsey, Meryl</DisplayName>
        <AccountId>56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2BFC638506C2489E4EBF1249F58D11" ma:contentTypeVersion="10" ma:contentTypeDescription="Create a new document." ma:contentTypeScope="" ma:versionID="0e0a38347992bb855265102a925a2f01">
  <xsd:schema xmlns:xsd="http://www.w3.org/2001/XMLSchema" xmlns:xs="http://www.w3.org/2001/XMLSchema" xmlns:p="http://schemas.microsoft.com/office/2006/metadata/properties" xmlns:ns2="9dc56008-f634-41f2-84b9-49380b79c783" xmlns:ns3="f31b4cae-d795-467c-a7c0-2108885b4a68" targetNamespace="http://schemas.microsoft.com/office/2006/metadata/properties" ma:root="true" ma:fieldsID="97d6129ae10ab3bfb9df31906494e007" ns2:_="" ns3:_="">
    <xsd:import namespace="9dc56008-f634-41f2-84b9-49380b79c783"/>
    <xsd:import namespace="f31b4cae-d795-467c-a7c0-2108885b4a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c56008-f634-41f2-84b9-49380b79c7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b4cae-d795-467c-a7c0-2108885b4a6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98AD50-0AC3-47DB-AA30-80D70EB9C406}">
  <ds:schemaRefs>
    <ds:schemaRef ds:uri="http://schemas.microsoft.com/office/infopath/2007/PartnerControls"/>
    <ds:schemaRef ds:uri="f31b4cae-d795-467c-a7c0-2108885b4a68"/>
    <ds:schemaRef ds:uri="9dc56008-f634-41f2-84b9-49380b79c783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6F1619B-79C1-44A2-81C3-54E765EDAE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B844990-11F6-48C4-BD79-BCEE5473FC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dc56008-f634-41f2-84b9-49380b79c783"/>
    <ds:schemaRef ds:uri="f31b4cae-d795-467c-a7c0-2108885b4a6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377</Words>
  <Application>Microsoft Office PowerPoint</Application>
  <PresentationFormat>Widescreen</PresentationFormat>
  <Paragraphs>67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Cooper Black</vt:lpstr>
      <vt:lpstr>HELVETICA</vt:lpstr>
      <vt:lpstr>Helvetica Light</vt:lpstr>
      <vt:lpstr>Rockwell Extra Bold</vt:lpstr>
      <vt:lpstr>Office Theme</vt:lpstr>
      <vt:lpstr>PowerPoint Presentation</vt:lpstr>
      <vt:lpstr>PowerPoint Presentation</vt:lpstr>
      <vt:lpstr>The Inventory Question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Huggins, Eric</dc:creator>
  <cp:lastModifiedBy>Huggins, Eric</cp:lastModifiedBy>
  <cp:revision>4</cp:revision>
  <dcterms:created xsi:type="dcterms:W3CDTF">2021-04-19T13:26:15Z</dcterms:created>
  <dcterms:modified xsi:type="dcterms:W3CDTF">2021-11-30T16:11:17Z</dcterms:modified>
</cp:coreProperties>
</file>