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8"/>
  </p:notesMasterIdLst>
  <p:sldIdLst>
    <p:sldId id="409" r:id="rId5"/>
    <p:sldId id="420" r:id="rId6"/>
    <p:sldId id="427" r:id="rId7"/>
    <p:sldId id="428" r:id="rId8"/>
    <p:sldId id="408" r:id="rId9"/>
    <p:sldId id="422" r:id="rId10"/>
    <p:sldId id="418" r:id="rId11"/>
    <p:sldId id="429" r:id="rId12"/>
    <p:sldId id="430" r:id="rId13"/>
    <p:sldId id="431" r:id="rId14"/>
    <p:sldId id="432" r:id="rId15"/>
    <p:sldId id="421" r:id="rId16"/>
    <p:sldId id="4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793E9"/>
    <a:srgbClr val="F9B004"/>
    <a:srgbClr val="00397A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252" y="10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740779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F9B004"/>
                </a:solidFill>
                <a:latin typeface="Rockwell Extra Bold"/>
              </a:rPr>
              <a:t>BA 353: Week 13 </a:t>
            </a:r>
            <a:endParaRPr lang="en-US" sz="32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Operations Management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DC39-2FE3-4035-B432-43324E7E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793E9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Project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6FBBC-F245-4B57-B7A1-B2BDD85C7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708368"/>
            <a:ext cx="8856770" cy="47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DC39-2FE3-4035-B432-43324E7E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46862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Simulation (THE 3)</a:t>
            </a:r>
            <a:br>
              <a:rPr lang="en-US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</a:br>
            <a:br>
              <a:rPr lang="en-US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</a:br>
            <a:r>
              <a:rPr lang="en-US" b="1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 (Last ICE, Individual Exam 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E3841-D6D5-46B9-82E6-CCDF9F1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729" y="461638"/>
            <a:ext cx="5427030" cy="27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80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F16EE-8699-4E3D-BCDD-AC46D596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0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11A20-656E-4438-B278-2BEE9E8B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98" y="602511"/>
            <a:ext cx="10165654" cy="56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9DD9-68EF-445C-92C0-194A55BB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Last ICE Number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8DE-A2C0-433C-BE16-DDE23DD7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1)</a:t>
            </a:r>
            <a:r>
              <a:rPr lang="en-US" dirty="0"/>
              <a:t> For an inventory control system with annual demand of 50,000 units, holding cost of $5 and setup cost/delivery charge of $200, lead time of 3 days and open 365 days per year, calculate: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/>
              <a:t>Q* = sqrt(2*50000*200/5) = 2000 </a:t>
            </a:r>
            <a:r>
              <a:rPr lang="en-US" dirty="0">
                <a:solidFill>
                  <a:srgbClr val="FF0000"/>
                </a:solidFill>
              </a:rPr>
              <a:t>– this is how much to order.</a:t>
            </a:r>
            <a:endParaRPr lang="en-US" dirty="0"/>
          </a:p>
          <a:p>
            <a:pPr lvl="0"/>
            <a:r>
              <a:rPr lang="en-US" dirty="0"/>
              <a:t>IC = $200*50000/2000 + $5*2000/2 = $10000  </a:t>
            </a:r>
            <a:r>
              <a:rPr lang="en-US" dirty="0">
                <a:solidFill>
                  <a:srgbClr val="FF0000"/>
                </a:solidFill>
              </a:rPr>
              <a:t>-- cost/year</a:t>
            </a:r>
            <a:endParaRPr lang="en-US" dirty="0"/>
          </a:p>
          <a:p>
            <a:pPr lvl="0"/>
            <a:r>
              <a:rPr lang="en-US" dirty="0"/>
              <a:t>How many deliveries per year? 50000/2000 = 25  </a:t>
            </a:r>
            <a:r>
              <a:rPr lang="en-US" dirty="0">
                <a:solidFill>
                  <a:srgbClr val="FF0000"/>
                </a:solidFill>
              </a:rPr>
              <a:t>-- deliveries/year</a:t>
            </a:r>
            <a:endParaRPr lang="en-US" dirty="0"/>
          </a:p>
          <a:p>
            <a:pPr lvl="0"/>
            <a:r>
              <a:rPr lang="en-US" dirty="0"/>
              <a:t>What is avg inv? 2000/2 = 1000  </a:t>
            </a:r>
            <a:r>
              <a:rPr lang="en-US" dirty="0">
                <a:solidFill>
                  <a:srgbClr val="FF0000"/>
                </a:solidFill>
              </a:rPr>
              <a:t>-- Inventory varies from 0 to 2000.</a:t>
            </a:r>
            <a:endParaRPr lang="en-US" dirty="0"/>
          </a:p>
          <a:p>
            <a:pPr lvl="0"/>
            <a:r>
              <a:rPr lang="en-US" dirty="0"/>
              <a:t>What is the ROP? d*l = 50000/365*3 = 411  </a:t>
            </a:r>
            <a:r>
              <a:rPr lang="en-US" dirty="0">
                <a:solidFill>
                  <a:srgbClr val="FF0000"/>
                </a:solidFill>
              </a:rPr>
              <a:t>-- Reorder when inventory level hits 411.</a:t>
            </a:r>
            <a:endParaRPr lang="en-US" dirty="0"/>
          </a:p>
          <a:p>
            <a:pPr marL="0" indent="0">
              <a:buNone/>
            </a:pPr>
            <a:endParaRPr lang="en-US" sz="96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7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9DD9-68EF-445C-92C0-194A55BB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Last ICE Number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8DE-A2C0-433C-BE16-DDE23DD7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a) How much gasoline does the gas station sell annually?  292,000 </a:t>
            </a:r>
            <a:r>
              <a:rPr lang="en-US" dirty="0">
                <a:solidFill>
                  <a:srgbClr val="FF0000"/>
                </a:solidFill>
              </a:rPr>
              <a:t>– Always use D = annual demand in calculations.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b) Calculate the EOQ 13,106 and the number of annual deliveries ~22</a:t>
            </a:r>
          </a:p>
          <a:p>
            <a:pPr marL="0" indent="0">
              <a:buNone/>
            </a:pPr>
            <a:r>
              <a:rPr lang="en-US" dirty="0"/>
              <a:t>c) Determine the TC, the total cost per year. $507,540</a:t>
            </a:r>
          </a:p>
          <a:p>
            <a:pPr marL="0" indent="0">
              <a:buNone/>
            </a:pPr>
            <a:r>
              <a:rPr lang="en-US" dirty="0"/>
              <a:t>d) Is it more cost-effective to continue following the EOQ policy or to begin ordering full tankers for every delivery?  What is the difference in total cost?  $509,150.  Continue with EOQ, ordering 30k is too much, $1610 more.</a:t>
            </a:r>
          </a:p>
          <a:p>
            <a:pPr marL="0" indent="0">
              <a:buNone/>
            </a:pPr>
            <a:endParaRPr lang="en-US" sz="96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F9DD9-68EF-445C-92C0-194A55BB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0432FF"/>
                </a:solidFill>
                <a:latin typeface="+mj-lt"/>
                <a:ea typeface="+mj-ea"/>
                <a:cs typeface="+mj-cs"/>
              </a:rPr>
              <a:t>Last ICE Number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EC71DF5-F6CF-47E1-AD1E-E8FE5C60F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164" y="586822"/>
            <a:ext cx="6002636" cy="1645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effectLst/>
              </a:rPr>
              <a:t>3) Monthly (careful, I may be tricking you here)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 demand for a product is approximately 1000 units.  The setup/ordering cost is $1000 and the annual holding cost is 30% of the purchase price.  The purchase price depends on the order quantity, as listed in the table below.  Determine the optimal order quantity that minimizes TC, the total annual cost. 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D = 12,000 (not 1000!)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E0C013-24F4-4544-ADB2-43CD8F5444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640048"/>
              </p:ext>
            </p:extLst>
          </p:nvPr>
        </p:nvGraphicFramePr>
        <p:xfrm>
          <a:off x="1028892" y="2734056"/>
          <a:ext cx="10222611" cy="2934085"/>
        </p:xfrm>
        <a:graphic>
          <a:graphicData uri="http://schemas.openxmlformats.org/drawingml/2006/table">
            <a:tbl>
              <a:tblPr/>
              <a:tblGrid>
                <a:gridCol w="2581673">
                  <a:extLst>
                    <a:ext uri="{9D8B030D-6E8A-4147-A177-3AD203B41FA5}">
                      <a16:colId xmlns:a16="http://schemas.microsoft.com/office/drawing/2014/main" val="111911565"/>
                    </a:ext>
                  </a:extLst>
                </a:gridCol>
                <a:gridCol w="2177417">
                  <a:extLst>
                    <a:ext uri="{9D8B030D-6E8A-4147-A177-3AD203B41FA5}">
                      <a16:colId xmlns:a16="http://schemas.microsoft.com/office/drawing/2014/main" val="3565440269"/>
                    </a:ext>
                  </a:extLst>
                </a:gridCol>
                <a:gridCol w="1531533">
                  <a:extLst>
                    <a:ext uri="{9D8B030D-6E8A-4147-A177-3AD203B41FA5}">
                      <a16:colId xmlns:a16="http://schemas.microsoft.com/office/drawing/2014/main" val="4083892209"/>
                    </a:ext>
                  </a:extLst>
                </a:gridCol>
                <a:gridCol w="2196003">
                  <a:extLst>
                    <a:ext uri="{9D8B030D-6E8A-4147-A177-3AD203B41FA5}">
                      <a16:colId xmlns:a16="http://schemas.microsoft.com/office/drawing/2014/main" val="2971254389"/>
                    </a:ext>
                  </a:extLst>
                </a:gridCol>
                <a:gridCol w="1735985">
                  <a:extLst>
                    <a:ext uri="{9D8B030D-6E8A-4147-A177-3AD203B41FA5}">
                      <a16:colId xmlns:a16="http://schemas.microsoft.com/office/drawing/2014/main" val="453685123"/>
                    </a:ext>
                  </a:extLst>
                </a:gridCol>
              </a:tblGrid>
              <a:tr h="1116309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Order Quantity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Purchase Price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Q*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Effective Q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TC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317827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 &lt; 2000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$50.00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$619k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8343"/>
                  </a:ext>
                </a:extLst>
              </a:tr>
              <a:tr h="566528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 ≤ Q &lt; 5000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$49.50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1271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$615k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542946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 ≥ 5000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$49.00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1278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$627k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735" marR="200735" marT="27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03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35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471732" y="778695"/>
            <a:ext cx="100509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To Do: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Take Home Exam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Individual Exam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Both due Tuesday 5/4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CF1EE-C474-41FD-99AF-30D95A16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948" y="1064337"/>
            <a:ext cx="2598655" cy="26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Operations Management: Activities that create goods and services efficiently.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Decision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C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Rockwell Extra Bold" charset="0"/>
                <a:ea typeface="Rockwell Extra Bold" charset="0"/>
                <a:cs typeface="Rockwell Extra Bold" charset="0"/>
              </a:rPr>
              <a:t>Linear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793E9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Project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Simulation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55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DC39-2FE3-4035-B432-43324E7E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Decision Analysis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BDD56-BE18-4E59-849E-8CFA2198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046" y="1917577"/>
            <a:ext cx="9857472" cy="31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4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DC39-2FE3-4035-B432-43324E7E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07EBE-877F-455B-9706-39C6ED81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186415" cy="431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7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DC39-2FE3-4035-B432-43324E7E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ckwell Extra Bold" charset="0"/>
                <a:ea typeface="Rockwell Extra Bold" charset="0"/>
                <a:cs typeface="Rockwell Extra Bold" charset="0"/>
              </a:rPr>
              <a:t>Linear Programming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47EB0-33A4-4548-91A5-6B2FA122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85" y="1802720"/>
            <a:ext cx="10104148" cy="33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8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9dc56008-f634-41f2-84b9-49380b79c783"/>
    <ds:schemaRef ds:uri="http://schemas.microsoft.com/office/2006/metadata/properties"/>
    <ds:schemaRef ds:uri="http://schemas.openxmlformats.org/package/2006/metadata/core-properties"/>
    <ds:schemaRef ds:uri="f31b4cae-d795-467c-a7c0-2108885b4a6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406</Words>
  <Application>Microsoft Office PowerPoint</Application>
  <PresentationFormat>Widescreen</PresentationFormat>
  <Paragraphs>54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Cooper Black</vt:lpstr>
      <vt:lpstr>HELVETICA</vt:lpstr>
      <vt:lpstr>Helvetica Light</vt:lpstr>
      <vt:lpstr>Rockwell Extra Bold</vt:lpstr>
      <vt:lpstr>Times New Roman</vt:lpstr>
      <vt:lpstr>Office Theme</vt:lpstr>
      <vt:lpstr>PowerPoint Presentation</vt:lpstr>
      <vt:lpstr>Last ICE Number 1</vt:lpstr>
      <vt:lpstr>Last ICE Number 2</vt:lpstr>
      <vt:lpstr>Last ICE Number 3</vt:lpstr>
      <vt:lpstr>PowerPoint Presentation</vt:lpstr>
      <vt:lpstr>PowerPoint Presentation</vt:lpstr>
      <vt:lpstr>Decision Analysis</vt:lpstr>
      <vt:lpstr>Forecasting</vt:lpstr>
      <vt:lpstr>Linear Programming</vt:lpstr>
      <vt:lpstr>Project Management</vt:lpstr>
      <vt:lpstr>Simulation (THE 3)  Inventory Control (Last ICE, Individual Exam 3)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1</cp:revision>
  <dcterms:created xsi:type="dcterms:W3CDTF">2021-04-26T13:47:42Z</dcterms:created>
  <dcterms:modified xsi:type="dcterms:W3CDTF">2021-04-26T13:50:06Z</dcterms:modified>
</cp:coreProperties>
</file>