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12"/>
  </p:notesMasterIdLst>
  <p:sldIdLst>
    <p:sldId id="409" r:id="rId5"/>
    <p:sldId id="416" r:id="rId6"/>
    <p:sldId id="417" r:id="rId7"/>
    <p:sldId id="418" r:id="rId8"/>
    <p:sldId id="419" r:id="rId9"/>
    <p:sldId id="420" r:id="rId10"/>
    <p:sldId id="40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8C49"/>
    <a:srgbClr val="F9B004"/>
    <a:srgbClr val="00397A"/>
    <a:srgbClr val="0793E9"/>
    <a:srgbClr val="0432FF"/>
    <a:srgbClr val="005E9F"/>
    <a:srgbClr val="FEFFFE"/>
    <a:srgbClr val="DD3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4"/>
    <p:restoredTop sz="94792"/>
  </p:normalViewPr>
  <p:slideViewPr>
    <p:cSldViewPr snapToGrid="0" snapToObjects="1">
      <p:cViewPr varScale="1">
        <p:scale>
          <a:sx n="108" d="100"/>
          <a:sy n="108" d="100"/>
        </p:scale>
        <p:origin x="252" y="102"/>
      </p:cViewPr>
      <p:guideLst/>
    </p:cSldViewPr>
  </p:slideViewPr>
  <p:outlineViewPr>
    <p:cViewPr>
      <p:scale>
        <a:sx n="33" d="100"/>
        <a:sy n="33" d="100"/>
      </p:scale>
      <p:origin x="0" y="-13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3659-4F02-B549-BE27-4B4A3E94ED5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88C1-5B5D-8449-AE7A-630F1E23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9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7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9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-779"/>
            <a:ext cx="12242676" cy="6858779"/>
            <a:chOff x="-1" y="-779"/>
            <a:chExt cx="12242676" cy="6858779"/>
          </a:xfrm>
        </p:grpSpPr>
        <p:pic>
          <p:nvPicPr>
            <p:cNvPr id="12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0C9BB04-F90D-6F4D-968A-9FCE4DE7A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8618603" y="3233149"/>
              <a:ext cx="6858000" cy="390144"/>
            </a:xfrm>
            <a:prstGeom prst="rect">
              <a:avLst/>
            </a:prstGeom>
          </p:spPr>
        </p:pic>
        <p:pic>
          <p:nvPicPr>
            <p:cNvPr id="11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9AF7AE4-1D60-427F-B29E-7E727EC98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88" t="4667" r="7254" b="92623"/>
            <a:stretch/>
          </p:blipFill>
          <p:spPr>
            <a:xfrm rot="10800000">
              <a:off x="-1" y="6480382"/>
              <a:ext cx="12242676" cy="377618"/>
            </a:xfrm>
            <a:prstGeom prst="rect">
              <a:avLst/>
            </a:prstGeom>
          </p:spPr>
        </p:pic>
        <p:pic>
          <p:nvPicPr>
            <p:cNvPr id="13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82EB983-EA43-B740-A042-F1ABDA9F8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1" t="4663" r="12928" b="92627"/>
            <a:stretch/>
          </p:blipFill>
          <p:spPr>
            <a:xfrm rot="10800000" flipH="1" flipV="1">
              <a:off x="-1" y="0"/>
              <a:ext cx="12242676" cy="376060"/>
            </a:xfrm>
            <a:prstGeom prst="rect">
              <a:avLst/>
            </a:prstGeom>
          </p:spPr>
        </p:pic>
        <p:pic>
          <p:nvPicPr>
            <p:cNvPr id="10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C43A20F7-DBF7-FA44-829F-A3FF47401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-3233928" y="3233928"/>
              <a:ext cx="6858000" cy="3901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8"/>
          <a:stretch/>
        </p:blipFill>
        <p:spPr>
          <a:xfrm>
            <a:off x="390145" y="364331"/>
            <a:ext cx="11462386" cy="6116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573847" y="498465"/>
            <a:ext cx="1225606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4000" dirty="0">
                <a:solidFill>
                  <a:srgbClr val="F9B004"/>
                </a:solidFill>
                <a:latin typeface="Rockwell Extra Bold"/>
              </a:rPr>
              <a:t>BA 355: Business Analytics</a:t>
            </a:r>
            <a:endParaRPr lang="en-US" sz="4000" dirty="0">
              <a:solidFill>
                <a:srgbClr val="F9B004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0037A9-152F-C041-9F49-41D8CB834E51}"/>
              </a:ext>
            </a:extLst>
          </p:cNvPr>
          <p:cNvSpPr txBox="1"/>
          <p:nvPr/>
        </p:nvSpPr>
        <p:spPr>
          <a:xfrm>
            <a:off x="573847" y="1204587"/>
            <a:ext cx="11110172" cy="1115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effectLst/>
                <a:latin typeface="Helvetica Light" panose="020B0403020202020204" pitchFamily="34" charset="0"/>
                <a:cs typeface="HELVETICA"/>
              </a:rPr>
              <a:t>Eric Huggins, Ph.D.</a:t>
            </a:r>
          </a:p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latin typeface="Helvetica Light" panose="020B0403020202020204" pitchFamily="34" charset="0"/>
                <a:cs typeface="HELVETICA"/>
              </a:rPr>
              <a:t>Professor of Management</a:t>
            </a:r>
            <a:r>
              <a:rPr lang="en-US" sz="2800" dirty="0">
                <a:solidFill>
                  <a:schemeClr val="bg1"/>
                </a:solidFill>
                <a:effectLst/>
                <a:latin typeface="HELVETICA"/>
                <a:cs typeface="Calibri"/>
              </a:rPr>
              <a:t> </a:t>
            </a:r>
          </a:p>
        </p:txBody>
      </p:sp>
      <p:pic>
        <p:nvPicPr>
          <p:cNvPr id="14" name="Picture 13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6784" y="695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29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87657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Business Analytics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1005096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9B004"/>
                </a:solidFill>
                <a:latin typeface="Abadi" panose="020B0604020202020204" pitchFamily="34" charset="0"/>
              </a:rPr>
              <a:t>The scientific process of transforming data into insight for making better decisions</a:t>
            </a:r>
            <a:r>
              <a:rPr lang="en-US" sz="3200" dirty="0">
                <a:solidFill>
                  <a:srgbClr val="F9B004"/>
                </a:solidFill>
                <a:latin typeface="Abadi" panose="020B0604020202020204" pitchFamily="34" charset="0"/>
              </a:rPr>
              <a:t>. </a:t>
            </a:r>
            <a:endParaRPr lang="en-US" sz="3200" b="1" dirty="0">
              <a:solidFill>
                <a:srgbClr val="848C49"/>
              </a:solidFill>
              <a:latin typeface="Abadi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848C49"/>
                </a:solidFill>
                <a:latin typeface="Abadi" panose="020B0604020202020204" pitchFamily="34" charset="0"/>
              </a:rPr>
              <a:t>Transforming data into insight often involves finding patterns, connections or correlations.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7030A0"/>
                </a:solidFill>
                <a:latin typeface="Abadi" panose="020B0604020202020204" pitchFamily="34" charset="0"/>
              </a:rPr>
              <a:t>Descriptive</a:t>
            </a:r>
            <a:endParaRPr lang="en-US" sz="2400" b="1" dirty="0">
              <a:solidFill>
                <a:srgbClr val="848C49"/>
              </a:solidFill>
              <a:latin typeface="Abadi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7030A0"/>
                </a:solidFill>
                <a:latin typeface="Abadi" panose="020B0604020202020204" pitchFamily="34" charset="0"/>
              </a:rPr>
              <a:t>Predictive </a:t>
            </a:r>
            <a:endParaRPr lang="en-US" sz="2400" b="1" dirty="0">
              <a:solidFill>
                <a:srgbClr val="848C49"/>
              </a:solidFill>
              <a:latin typeface="Abadi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7030A0"/>
                </a:solidFill>
                <a:latin typeface="Abadi" panose="020B0604020202020204" pitchFamily="34" charset="0"/>
              </a:rPr>
              <a:t>Prescriptive</a:t>
            </a:r>
            <a:endParaRPr lang="en-US" sz="2400" b="1" dirty="0">
              <a:solidFill>
                <a:srgbClr val="848C49"/>
              </a:solidFill>
              <a:latin typeface="Abadi" panose="020B0604020202020204" pitchFamily="34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9499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2287D-A5D0-44C7-85C9-F4A8E4230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Descriptive (Cases 3 &amp; 4)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067C9E-DDA9-4B1F-9433-A6BC3DACC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926" y="2281560"/>
            <a:ext cx="4870473" cy="2946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081E55-C77A-4D8D-8B1A-36C6AD076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112" y="2281560"/>
            <a:ext cx="4789692" cy="287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97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4DF6F-F8B8-4FEE-97B7-578D13209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Predictive (Cases 1 &amp; 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DEE14-9766-4872-A27A-AEC6AA037B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Probability of winning a game?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 = 3%*point spread + 50%</a:t>
            </a:r>
          </a:p>
          <a:p>
            <a:pPr marL="0" indent="0" algn="ctr">
              <a:buNone/>
            </a:pPr>
            <a:r>
              <a:rPr lang="en-US" dirty="0"/>
              <a:t>or</a:t>
            </a:r>
          </a:p>
          <a:p>
            <a:pPr marL="0" indent="0">
              <a:buNone/>
            </a:pPr>
            <a:r>
              <a:rPr lang="en-US" dirty="0"/>
              <a:t>P = 1/(1+e^(0.15*point spread))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238C44-5F16-4492-ACE6-982236AB75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Probability of defaulting on a loan?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P = 22.7*e^(-0.01*credit score)</a:t>
            </a:r>
          </a:p>
        </p:txBody>
      </p:sp>
    </p:spTree>
    <p:extLst>
      <p:ext uri="{BB962C8B-B14F-4D97-AF65-F5344CB8AC3E}">
        <p14:creationId xmlns:p14="http://schemas.microsoft.com/office/powerpoint/2010/main" val="2162385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CF9C2-E113-45A6-BB0F-2976FF6A2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Prescriptive (Case 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057FA3-F604-4A0F-9DB2-D29F0B891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/>
              <a:t>Only offer very low interest loans (2.5%) to applicants with really good credit scores (820 or above).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568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46323-7F65-44FC-8D8C-8DBB11FB5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and more…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BCD75-4754-4DC0-8322-4E9587279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How to fit a function/curve to data.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Data visualization.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Data cleaning.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Optimization.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Outliers.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Forecasting.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More Excel functions than you can shake a stick at!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03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mall clock tower in the middle of a park&#10;&#10;Description generated with very high confidence">
            <a:extLst>
              <a:ext uri="{FF2B5EF4-FFF2-40B4-BE49-F238E27FC236}">
                <a16:creationId xmlns:a16="http://schemas.microsoft.com/office/drawing/2014/main" id="{74872D4B-4C8C-4C9C-A8A6-5E464A77E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" r="-46" b="15676"/>
          <a:stretch/>
        </p:blipFill>
        <p:spPr>
          <a:xfrm>
            <a:off x="-109" y="-1438"/>
            <a:ext cx="12203514" cy="6864371"/>
          </a:xfrm>
          <a:prstGeom prst="rect">
            <a:avLst/>
          </a:prstGeom>
        </p:spPr>
      </p:pic>
      <p:pic>
        <p:nvPicPr>
          <p:cNvPr id="2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D128E4E-D6DA-4E58-AEF3-6ED2B4ED4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2" b="3592"/>
          <a:stretch/>
        </p:blipFill>
        <p:spPr>
          <a:xfrm>
            <a:off x="5415379" y="2219417"/>
            <a:ext cx="6658252" cy="46385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4FBE0DA-A247-7743-8C57-A0F0E5958293}"/>
              </a:ext>
            </a:extLst>
          </p:cNvPr>
          <p:cNvGrpSpPr/>
          <p:nvPr/>
        </p:nvGrpSpPr>
        <p:grpSpPr>
          <a:xfrm>
            <a:off x="5610689" y="2823099"/>
            <a:ext cx="6365288" cy="2606197"/>
            <a:chOff x="849992" y="1622868"/>
            <a:chExt cx="5121648" cy="259963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FCF4D6-762C-644A-9D04-3D3EBA2AC90B}"/>
                </a:ext>
              </a:extLst>
            </p:cNvPr>
            <p:cNvSpPr txBox="1"/>
            <p:nvPr/>
          </p:nvSpPr>
          <p:spPr>
            <a:xfrm>
              <a:off x="923735" y="2449569"/>
              <a:ext cx="5047905" cy="177293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Complete Case 5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Due Tuesday 12/14</a:t>
              </a:r>
            </a:p>
            <a:p>
              <a:pPr>
                <a:spcBef>
                  <a:spcPts val="300"/>
                </a:spcBef>
              </a:pPr>
              <a:endParaRPr lang="en-US" sz="2800" b="1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b="1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78E58A-F721-FD47-8244-6FA5E6106925}"/>
                </a:ext>
              </a:extLst>
            </p:cNvPr>
            <p:cNvSpPr txBox="1"/>
            <p:nvPr/>
          </p:nvSpPr>
          <p:spPr>
            <a:xfrm>
              <a:off x="849992" y="1622868"/>
              <a:ext cx="5047905" cy="58330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>
                  <a:solidFill>
                    <a:srgbClr val="F9B004"/>
                  </a:solidFill>
                  <a:latin typeface="Rockwell Extra Bold"/>
                </a:rPr>
                <a:t>Now?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147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BFC638506C2489E4EBF1249F58D11" ma:contentTypeVersion="10" ma:contentTypeDescription="Create a new document." ma:contentTypeScope="" ma:versionID="0e0a38347992bb855265102a925a2f01">
  <xsd:schema xmlns:xsd="http://www.w3.org/2001/XMLSchema" xmlns:xs="http://www.w3.org/2001/XMLSchema" xmlns:p="http://schemas.microsoft.com/office/2006/metadata/properties" xmlns:ns2="9dc56008-f634-41f2-84b9-49380b79c783" xmlns:ns3="f31b4cae-d795-467c-a7c0-2108885b4a68" targetNamespace="http://schemas.microsoft.com/office/2006/metadata/properties" ma:root="true" ma:fieldsID="97d6129ae10ab3bfb9df31906494e007" ns2:_="" ns3:_="">
    <xsd:import namespace="9dc56008-f634-41f2-84b9-49380b79c783"/>
    <xsd:import namespace="f31b4cae-d795-467c-a7c0-2108885b4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56008-f634-41f2-84b9-49380b79c7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b4cae-d795-467c-a7c0-2108885b4a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b4cae-d795-467c-a7c0-2108885b4a68">
      <UserInfo>
        <DisplayName>Blosser, Alexis</DisplayName>
        <AccountId>40</AccountId>
        <AccountType/>
      </UserInfo>
      <UserInfo>
        <DisplayName>McBrayer, Anna</DisplayName>
        <AccountId>19</AccountId>
        <AccountType/>
      </UserInfo>
      <UserInfo>
        <DisplayName>Ramsey, Meryl</DisplayName>
        <AccountId>56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6F1619B-79C1-44A2-81C3-54E765EDAE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844990-11F6-48C4-BD79-BCEE5473F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c56008-f634-41f2-84b9-49380b79c783"/>
    <ds:schemaRef ds:uri="f31b4cae-d795-467c-a7c0-2108885b4a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98AD50-0AC3-47DB-AA30-80D70EB9C406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f31b4cae-d795-467c-a7c0-2108885b4a68"/>
    <ds:schemaRef ds:uri="http://schemas.microsoft.com/office/2006/documentManagement/types"/>
    <ds:schemaRef ds:uri="9dc56008-f634-41f2-84b9-49380b79c78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4319</TotalTime>
  <Words>179</Words>
  <Application>Microsoft Office PowerPoint</Application>
  <PresentationFormat>Widescreen</PresentationFormat>
  <Paragraphs>33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Abadi</vt:lpstr>
      <vt:lpstr>Arial</vt:lpstr>
      <vt:lpstr>Calibri</vt:lpstr>
      <vt:lpstr>Calibri Light</vt:lpstr>
      <vt:lpstr>HELVETICA</vt:lpstr>
      <vt:lpstr>Helvetica Light</vt:lpstr>
      <vt:lpstr>Rockwell Extra Bold</vt:lpstr>
      <vt:lpstr>Wingdings</vt:lpstr>
      <vt:lpstr>Office Theme</vt:lpstr>
      <vt:lpstr>PowerPoint Presentation</vt:lpstr>
      <vt:lpstr>PowerPoint Presentation</vt:lpstr>
      <vt:lpstr>Descriptive (Cases 3 &amp; 4)</vt:lpstr>
      <vt:lpstr>Predictive (Cases 1 &amp; 2)</vt:lpstr>
      <vt:lpstr>Prescriptive (Case 2)</vt:lpstr>
      <vt:lpstr>… and more…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Ramsey, Meryl</dc:creator>
  <cp:lastModifiedBy>Huggins, Eric</cp:lastModifiedBy>
  <cp:revision>165</cp:revision>
  <dcterms:created xsi:type="dcterms:W3CDTF">2019-04-01T19:18:44Z</dcterms:created>
  <dcterms:modified xsi:type="dcterms:W3CDTF">2021-12-06T15:41:36Z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0x010100132BFC638506C2489E4EBF1249F58D11</vt:lpwstr>
  </property>
</Properties>
</file>