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3"/>
  </p:notesMasterIdLst>
  <p:sldIdLst>
    <p:sldId id="409" r:id="rId5"/>
    <p:sldId id="416" r:id="rId6"/>
    <p:sldId id="417" r:id="rId7"/>
    <p:sldId id="418" r:id="rId8"/>
    <p:sldId id="419" r:id="rId9"/>
    <p:sldId id="420" r:id="rId10"/>
    <p:sldId id="407" r:id="rId11"/>
    <p:sldId id="4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C49"/>
    <a:srgbClr val="F9B004"/>
    <a:srgbClr val="00397A"/>
    <a:srgbClr val="0793E9"/>
    <a:srgbClr val="0432FF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4"/>
    <p:restoredTop sz="94792"/>
  </p:normalViewPr>
  <p:slideViewPr>
    <p:cSldViewPr snapToGrid="0" snapToObjects="1">
      <p:cViewPr varScale="1">
        <p:scale>
          <a:sx n="108" d="100"/>
          <a:sy n="108" d="100"/>
        </p:scale>
        <p:origin x="1032" y="78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498465"/>
            <a:ext cx="122560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000" dirty="0">
                <a:solidFill>
                  <a:srgbClr val="F9B004"/>
                </a:solidFill>
                <a:latin typeface="Rockwell Extra Bold"/>
              </a:rPr>
              <a:t>BA 355: Business Analytics</a:t>
            </a:r>
            <a:endParaRPr lang="en-US" sz="40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573847" y="1204587"/>
            <a:ext cx="1111017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Eric Huggins, Ph.D.</a:t>
            </a: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Professor of Management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cs typeface="Calibri"/>
              </a:rPr>
              <a:t> </a:t>
            </a: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87657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Business Analytics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05096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9B004"/>
                </a:solidFill>
                <a:latin typeface="Abadi" panose="020B0604020202020204" pitchFamily="34" charset="0"/>
              </a:rPr>
              <a:t>The scientific process of transforming data into insight for making better decisions</a:t>
            </a:r>
            <a:r>
              <a:rPr lang="en-US" sz="3200" dirty="0">
                <a:solidFill>
                  <a:srgbClr val="F9B004"/>
                </a:solidFill>
                <a:latin typeface="Abadi" panose="020B0604020202020204" pitchFamily="34" charset="0"/>
              </a:rPr>
              <a:t>. </a:t>
            </a:r>
            <a:endParaRPr lang="en-US" sz="3200" b="1" dirty="0">
              <a:solidFill>
                <a:srgbClr val="848C49"/>
              </a:solidFill>
              <a:latin typeface="Abadi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Transforming data into insight often involves finding patterns, connections or correlations.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7030A0"/>
                </a:solidFill>
                <a:latin typeface="Abadi" panose="020B0604020202020204" pitchFamily="34" charset="0"/>
              </a:rPr>
              <a:t>Descriptive</a:t>
            </a:r>
            <a:endParaRPr lang="en-US" sz="2400" b="1" dirty="0">
              <a:solidFill>
                <a:srgbClr val="848C49"/>
              </a:solidFill>
              <a:latin typeface="Abadi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7030A0"/>
                </a:solidFill>
                <a:latin typeface="Abadi" panose="020B0604020202020204" pitchFamily="34" charset="0"/>
              </a:rPr>
              <a:t>Predictive </a:t>
            </a:r>
            <a:endParaRPr lang="en-US" sz="2400" b="1" dirty="0">
              <a:solidFill>
                <a:srgbClr val="848C49"/>
              </a:solidFill>
              <a:latin typeface="Abadi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7030A0"/>
                </a:solidFill>
                <a:latin typeface="Abadi" panose="020B0604020202020204" pitchFamily="34" charset="0"/>
              </a:rPr>
              <a:t>Prescriptive</a:t>
            </a:r>
            <a:endParaRPr lang="en-US" sz="2400" b="1" dirty="0">
              <a:solidFill>
                <a:srgbClr val="848C49"/>
              </a:solidFill>
              <a:latin typeface="Abadi" panose="020B0604020202020204" pitchFamily="34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49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287D-A5D0-44C7-85C9-F4A8E423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Descriptive (Cases 3 &amp; 5)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067C9E-DDA9-4B1F-9433-A6BC3DACC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926" y="2281560"/>
            <a:ext cx="4870473" cy="2946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81E55-C77A-4D8D-8B1A-36C6AD076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12" y="2281560"/>
            <a:ext cx="4789692" cy="28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9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4DF6F-F8B8-4FEE-97B7-578D1320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Predictive (Cases 1 &amp; 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DEE14-9766-4872-A27A-AEC6AA037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/>
              <a:t>Probability of winning a game?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P = 3%*(point spread) + 50%</a:t>
            </a:r>
          </a:p>
          <a:p>
            <a:pPr marL="0" indent="0">
              <a:buNone/>
            </a:pPr>
            <a:r>
              <a:rPr lang="en-US" sz="2400"/>
              <a:t>or</a:t>
            </a:r>
          </a:p>
          <a:p>
            <a:pPr marL="0" indent="0">
              <a:buNone/>
            </a:pPr>
            <a:r>
              <a:rPr lang="en-US" sz="2400"/>
              <a:t>P = 1/(1+e^(-0.14*(point spread)))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238C44-5F16-4492-ACE6-982236AB7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/>
              <a:t>Probability of defaulting on a loan?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/>
              <a:t>P = 22.7*e^(-0.01*(credit score))</a:t>
            </a:r>
          </a:p>
        </p:txBody>
      </p:sp>
    </p:spTree>
    <p:extLst>
      <p:ext uri="{BB962C8B-B14F-4D97-AF65-F5344CB8AC3E}">
        <p14:creationId xmlns:p14="http://schemas.microsoft.com/office/powerpoint/2010/main" val="216238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F9C2-E113-45A6-BB0F-2976FF6A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Prescriptive (Case 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057FA3-F604-4A0F-9DB2-D29F0B891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Only offer very low interest loans (2.5%) to applicants with </a:t>
            </a:r>
            <a:r>
              <a:rPr lang="en-US" sz="4000" dirty="0" err="1"/>
              <a:t>greatcredit</a:t>
            </a:r>
            <a:r>
              <a:rPr lang="en-US" sz="4000" dirty="0"/>
              <a:t> scores (820 or above).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05A33-3D5D-45A5-9110-F9CA436D7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21" y="3456792"/>
            <a:ext cx="5455620" cy="28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6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6323-7F65-44FC-8D8C-8DBB11FB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and more…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CD75-4754-4DC0-8322-4E9587279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How to fit a function/curve to data.  (How does regression work?)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Data visualization.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Data cleaning.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Optimization.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Outliers.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Forecasting.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More Excel functions than you can shake a stick at!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03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mall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74872D4B-4C8C-4C9C-A8A6-5E464A77E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676"/>
          <a:stretch/>
        </p:blipFill>
        <p:spPr>
          <a:xfrm>
            <a:off x="-109" y="-1438"/>
            <a:ext cx="12203514" cy="6864371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5415379" y="2219417"/>
            <a:ext cx="6658252" cy="46385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FBE0DA-A247-7743-8C57-A0F0E5958293}"/>
              </a:ext>
            </a:extLst>
          </p:cNvPr>
          <p:cNvGrpSpPr/>
          <p:nvPr/>
        </p:nvGrpSpPr>
        <p:grpSpPr>
          <a:xfrm>
            <a:off x="5610689" y="2823099"/>
            <a:ext cx="6365288" cy="3544915"/>
            <a:chOff x="849992" y="1622868"/>
            <a:chExt cx="5121648" cy="35359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923735" y="2449569"/>
              <a:ext cx="5047905" cy="270929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Complete Case 5</a:t>
              </a:r>
            </a:p>
            <a:p>
              <a:pPr marL="742950" lvl="1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Review</a:t>
              </a:r>
            </a:p>
            <a:p>
              <a:pPr marL="742950" lvl="1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Thorough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Due Tuesday 12/12</a:t>
              </a:r>
            </a:p>
            <a:p>
              <a:pPr>
                <a:spcBef>
                  <a:spcPts val="300"/>
                </a:spcBef>
              </a:pPr>
              <a:endParaRPr lang="en-US" sz="2800" b="1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849992" y="1622868"/>
              <a:ext cx="5047905" cy="58330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>
                  <a:solidFill>
                    <a:srgbClr val="F9B004"/>
                  </a:solidFill>
                  <a:latin typeface="Rockwell Extra Bold"/>
                </a:rPr>
                <a:t>Now?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4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84099E-ECBD-4B71-AA2A-8FA73A68A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25" y="1533525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030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98AD50-0AC3-47DB-AA30-80D70EB9C406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f31b4cae-d795-467c-a7c0-2108885b4a68"/>
    <ds:schemaRef ds:uri="http://schemas.microsoft.com/office/2006/documentManagement/types"/>
    <ds:schemaRef ds:uri="9dc56008-f634-41f2-84b9-49380b79c78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4327</TotalTime>
  <Words>186</Words>
  <Application>Microsoft Office PowerPoint</Application>
  <PresentationFormat>Widescreen</PresentationFormat>
  <Paragraphs>35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Abadi</vt:lpstr>
      <vt:lpstr>Arial</vt:lpstr>
      <vt:lpstr>Calibri</vt:lpstr>
      <vt:lpstr>Calibri Light</vt:lpstr>
      <vt:lpstr>HELVETICA</vt:lpstr>
      <vt:lpstr>Helvetica Light</vt:lpstr>
      <vt:lpstr>Rockwell Extra Bold</vt:lpstr>
      <vt:lpstr>Wingdings</vt:lpstr>
      <vt:lpstr>Office Theme</vt:lpstr>
      <vt:lpstr>PowerPoint Presentation</vt:lpstr>
      <vt:lpstr>PowerPoint Presentation</vt:lpstr>
      <vt:lpstr>Descriptive (Cases 3 &amp; 5)</vt:lpstr>
      <vt:lpstr>Predictive (Cases 1 &amp; 2)</vt:lpstr>
      <vt:lpstr>Prescriptive (Case 2)</vt:lpstr>
      <vt:lpstr>… and more…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Ramsey, Meryl</dc:creator>
  <cp:lastModifiedBy>Huggins, Eric</cp:lastModifiedBy>
  <cp:revision>166</cp:revision>
  <dcterms:created xsi:type="dcterms:W3CDTF">2019-04-01T19:18:44Z</dcterms:created>
  <dcterms:modified xsi:type="dcterms:W3CDTF">2023-12-01T17:51:50Z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0x010100132BFC638506C2489E4EBF1249F58D11</vt:lpwstr>
  </property>
</Properties>
</file>