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7"/>
  </p:notesMasterIdLst>
  <p:sldIdLst>
    <p:sldId id="409" r:id="rId5"/>
    <p:sldId id="403" r:id="rId6"/>
    <p:sldId id="408" r:id="rId7"/>
    <p:sldId id="411" r:id="rId8"/>
    <p:sldId id="412" r:id="rId9"/>
    <p:sldId id="414" r:id="rId10"/>
    <p:sldId id="413" r:id="rId11"/>
    <p:sldId id="308" r:id="rId12"/>
    <p:sldId id="415" r:id="rId13"/>
    <p:sldId id="416" r:id="rId14"/>
    <p:sldId id="417" r:id="rId15"/>
    <p:sldId id="4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7A"/>
    <a:srgbClr val="0793E9"/>
    <a:srgbClr val="F9B004"/>
    <a:srgbClr val="0432FF"/>
    <a:srgbClr val="848C49"/>
    <a:srgbClr val="005E9F"/>
    <a:srgbClr val="FEFFFE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4"/>
    <p:restoredTop sz="94792"/>
  </p:normalViewPr>
  <p:slideViewPr>
    <p:cSldViewPr snapToGrid="0" snapToObjects="1">
      <p:cViewPr varScale="1">
        <p:scale>
          <a:sx n="81" d="100"/>
          <a:sy n="81" d="100"/>
        </p:scale>
        <p:origin x="1008" y="67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9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gasinsider.com/nfl/odds/las-vega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740779"/>
            <a:ext cx="122560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rgbClr val="F9B004"/>
                </a:solidFill>
                <a:latin typeface="Rockwell Extra Bold"/>
              </a:rPr>
              <a:t>BA 355: Business Analytics</a:t>
            </a:r>
            <a:endParaRPr lang="en-US" sz="32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573847" y="1204587"/>
            <a:ext cx="111101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24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Introduction to Case Study 1:  Converting Point Spreads into Probabilities</a:t>
            </a:r>
            <a:endParaRPr lang="en-US" sz="28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0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448863" y="561057"/>
            <a:ext cx="122560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effectLst/>
                <a:latin typeface="Rockwell Extra Bold"/>
                <a:cs typeface="Calibri"/>
              </a:rPr>
              <a:t>Case </a:t>
            </a:r>
            <a:r>
              <a:rPr lang="en-US" sz="3200" dirty="0">
                <a:solidFill>
                  <a:schemeClr val="bg1"/>
                </a:solidFill>
                <a:latin typeface="Rockwell Extra Bold"/>
                <a:cs typeface="Calibri"/>
              </a:rPr>
              <a:t>Study 1</a:t>
            </a:r>
            <a:endParaRPr lang="en-US" sz="32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0" name="Picture 9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3FAC681-9F2A-44DC-A88B-432C25586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222363"/>
              </p:ext>
            </p:extLst>
          </p:nvPr>
        </p:nvGraphicFramePr>
        <p:xfrm>
          <a:off x="7886464" y="443060"/>
          <a:ext cx="1616086" cy="6155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99">
                  <a:extLst>
                    <a:ext uri="{9D8B030D-6E8A-4147-A177-3AD203B41FA5}">
                      <a16:colId xmlns:a16="http://schemas.microsoft.com/office/drawing/2014/main" val="4038441545"/>
                    </a:ext>
                  </a:extLst>
                </a:gridCol>
                <a:gridCol w="1050587">
                  <a:extLst>
                    <a:ext uri="{9D8B030D-6E8A-4147-A177-3AD203B41FA5}">
                      <a16:colId xmlns:a16="http://schemas.microsoft.com/office/drawing/2014/main" val="2410038933"/>
                    </a:ext>
                  </a:extLst>
                </a:gridCol>
              </a:tblGrid>
              <a:tr h="4050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Spread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Empirical Win Percentage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238976216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11209166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15.5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389095819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13.5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413997246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027114151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11.5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768409062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63870245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10.5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955755068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218764451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9.5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67%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896614075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8.5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78%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033548987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67%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488720640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82%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408737304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78%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677799110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6.5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84%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638071026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67%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90599784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5.5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73%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994944610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423563829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36%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761433901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69%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4004331900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66%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139853871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53%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457390276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2.5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57%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57906232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47%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542379785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77%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196763482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58%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552519989"/>
                  </a:ext>
                </a:extLst>
              </a:tr>
              <a:tr h="20956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7592764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3F4BEB3-AF83-473D-8CFE-3FA1526D1B85}"/>
              </a:ext>
            </a:extLst>
          </p:cNvPr>
          <p:cNvSpPr txBox="1"/>
          <p:nvPr/>
        </p:nvSpPr>
        <p:spPr>
          <a:xfrm>
            <a:off x="708044" y="2017336"/>
            <a:ext cx="5032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will combine data from four seasons (1068 games).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will determine the empirical win percentage for each point spread.</a:t>
            </a:r>
          </a:p>
        </p:txBody>
      </p:sp>
    </p:spTree>
    <p:extLst>
      <p:ext uri="{BB962C8B-B14F-4D97-AF65-F5344CB8AC3E}">
        <p14:creationId xmlns:p14="http://schemas.microsoft.com/office/powerpoint/2010/main" val="14004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0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448863" y="561057"/>
            <a:ext cx="122560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effectLst/>
                <a:latin typeface="Rockwell Extra Bold"/>
                <a:cs typeface="Calibri"/>
              </a:rPr>
              <a:t>Case </a:t>
            </a:r>
            <a:r>
              <a:rPr lang="en-US" sz="3200" dirty="0">
                <a:solidFill>
                  <a:schemeClr val="bg1"/>
                </a:solidFill>
                <a:latin typeface="Rockwell Extra Bold"/>
                <a:cs typeface="Calibri"/>
              </a:rPr>
              <a:t>Study 1 continued</a:t>
            </a:r>
            <a:endParaRPr lang="en-US" sz="32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0" name="Picture 9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F4BEB3-AF83-473D-8CFE-3FA1526D1B85}"/>
              </a:ext>
            </a:extLst>
          </p:cNvPr>
          <p:cNvSpPr txBox="1"/>
          <p:nvPr/>
        </p:nvSpPr>
        <p:spPr>
          <a:xfrm>
            <a:off x="708044" y="2017336"/>
            <a:ext cx="50328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will graph the data and fit a linear regression line to it, in the process determining how to estimate the probability a team wins based on the point spread.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6BA570-76CA-455A-93E7-85C7AFFD4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95" y="2192586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4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mall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74872D4B-4C8C-4C9C-A8A6-5E464A77E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676"/>
          <a:stretch/>
        </p:blipFill>
        <p:spPr>
          <a:xfrm>
            <a:off x="-109" y="-1438"/>
            <a:ext cx="12203514" cy="6864371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6947647" y="1411281"/>
            <a:ext cx="4913782" cy="544671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FBE0DA-A247-7743-8C57-A0F0E5958293}"/>
              </a:ext>
            </a:extLst>
          </p:cNvPr>
          <p:cNvGrpSpPr/>
          <p:nvPr/>
        </p:nvGrpSpPr>
        <p:grpSpPr>
          <a:xfrm>
            <a:off x="7078912" y="2326885"/>
            <a:ext cx="5946629" cy="3287329"/>
            <a:chOff x="694762" y="1961422"/>
            <a:chExt cx="5946629" cy="32873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694762" y="3063537"/>
              <a:ext cx="4913783" cy="218521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b="1" i="1" dirty="0">
                  <a:solidFill>
                    <a:srgbClr val="FFFFFF"/>
                  </a:solidFill>
                  <a:latin typeface="HELVETICA"/>
                </a:rPr>
                <a:t>Get to work.</a:t>
              </a:r>
              <a:endParaRPr lang="en-US" i="1" dirty="0">
                <a:solidFill>
                  <a:srgbClr val="FFFFFF"/>
                </a:solidFill>
                <a:latin typeface="HELVETICA"/>
              </a:endParaRPr>
            </a:p>
            <a:p>
              <a:pPr>
                <a:spcBef>
                  <a:spcPts val="300"/>
                </a:spcBef>
              </a:pPr>
              <a:endParaRPr lang="en-US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b="1" i="1" dirty="0">
                  <a:solidFill>
                    <a:srgbClr val="FFFFFF"/>
                  </a:solidFill>
                  <a:latin typeface="HELVETICA"/>
                </a:rPr>
                <a:t>Figure out how to SAFELY work together.</a:t>
              </a:r>
              <a:endParaRPr lang="en-US" i="1" dirty="0">
                <a:solidFill>
                  <a:srgbClr val="FFFFFF"/>
                </a:solidFill>
                <a:latin typeface="HELVETICA"/>
              </a:endParaRPr>
            </a:p>
            <a:p>
              <a:pPr>
                <a:spcBef>
                  <a:spcPts val="300"/>
                </a:spcBef>
              </a:pPr>
              <a:endParaRPr lang="en-US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b="1" dirty="0">
                  <a:solidFill>
                    <a:srgbClr val="FFFFFF"/>
                  </a:solidFill>
                  <a:latin typeface="HELVETICA"/>
                </a:rPr>
                <a:t>Don’t fall behind, ask me for help when you need it.</a:t>
              </a:r>
              <a:endParaRPr lang="en-US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849992" y="1961422"/>
              <a:ext cx="5791399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4800" dirty="0">
                  <a:solidFill>
                    <a:srgbClr val="F9B004"/>
                  </a:solidFill>
                  <a:latin typeface="Rockwell Extra Bold"/>
                </a:rPr>
                <a:t>Good luck!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47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-23159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448863" y="561057"/>
            <a:ext cx="1225606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Rockwell Extra Bold"/>
              </a:rPr>
              <a:t>What is the probability that the Denver Broncos will beat the Tennessee Titans in their season opener on 9/14?</a:t>
            </a:r>
            <a:r>
              <a:rPr lang="en-US" sz="3200" dirty="0">
                <a:solidFill>
                  <a:schemeClr val="bg1"/>
                </a:solidFill>
                <a:effectLst/>
                <a:latin typeface="HELVETICA"/>
                <a:cs typeface="Calibri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448863" y="2268895"/>
            <a:ext cx="1111017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(Assuming the game happens, that is…  Whether the game will happen or not is an entirely different question.)</a:t>
            </a:r>
            <a:endParaRPr lang="en-US" sz="28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0" name="Picture 9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409EE5-DD01-40B4-8766-4F692F369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80" y="3634999"/>
            <a:ext cx="3076575" cy="2447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2B5259-E485-440D-A8CC-DC55B63FBE9B}"/>
              </a:ext>
            </a:extLst>
          </p:cNvPr>
          <p:cNvSpPr txBox="1"/>
          <p:nvPr/>
        </p:nvSpPr>
        <p:spPr>
          <a:xfrm>
            <a:off x="4447399" y="3634999"/>
            <a:ext cx="562072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Rockwell Extra Bold"/>
              </a:rPr>
              <a:t>The Broncos are currently a 1.5 point favorite.  What does that tell us?</a:t>
            </a:r>
            <a:endParaRPr lang="en-US" sz="32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9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840136" y="778695"/>
            <a:ext cx="100509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And in general, what is the probability that one NFL team beats another, given the point spread?</a:t>
            </a:r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962684" y="364541"/>
            <a:ext cx="100509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What is the “point spread?”</a:t>
            </a: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18CDBB-2432-48AB-B5AD-440FB48AF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36" y="1187777"/>
            <a:ext cx="9458658" cy="37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3565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962684" y="364541"/>
            <a:ext cx="1005096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Source of previous slide…</a:t>
            </a: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r>
              <a:rPr lang="en-US" sz="3200" dirty="0">
                <a:hlinkClick r:id="rId3"/>
              </a:rPr>
              <a:t>https://www.vegasinsider.com/nfl/odds/las-vegas/</a:t>
            </a:r>
            <a:r>
              <a:rPr lang="en-US" sz="3200" dirty="0"/>
              <a:t> </a:t>
            </a:r>
          </a:p>
          <a:p>
            <a:endParaRPr lang="en-US" sz="3200" dirty="0"/>
          </a:p>
          <a:p>
            <a:r>
              <a:rPr lang="en-US" sz="3200" dirty="0"/>
              <a:t>(let’s click this dodgy-looking link and see where it goes..)</a:t>
            </a:r>
            <a:endParaRPr lang="en-US" sz="32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8491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962684" y="364541"/>
            <a:ext cx="100509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Where do these numbers come from?</a:t>
            </a:r>
          </a:p>
          <a:p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3" name="Picture 2" descr="A group of people standing in front of a television&#10;&#10;Description automatically generated">
            <a:extLst>
              <a:ext uri="{FF2B5EF4-FFF2-40B4-BE49-F238E27FC236}">
                <a16:creationId xmlns:a16="http://schemas.microsoft.com/office/drawing/2014/main" id="{548BB4B9-AD53-42B2-9541-836135648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64" y="1791542"/>
            <a:ext cx="7003723" cy="4669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DEE6A-591C-4184-8725-BE17B6D7FDDA}"/>
              </a:ext>
            </a:extLst>
          </p:cNvPr>
          <p:cNvSpPr txBox="1"/>
          <p:nvPr/>
        </p:nvSpPr>
        <p:spPr>
          <a:xfrm>
            <a:off x="8355291" y="1654036"/>
            <a:ext cx="25358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Las Vegas bookies (or wise guys) come up with the point spreads, which can vary over time until the game starts.</a:t>
            </a:r>
          </a:p>
        </p:txBody>
      </p:sp>
    </p:spTree>
    <p:extLst>
      <p:ext uri="{BB962C8B-B14F-4D97-AF65-F5344CB8AC3E}">
        <p14:creationId xmlns:p14="http://schemas.microsoft.com/office/powerpoint/2010/main" val="1018235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840136" y="364541"/>
            <a:ext cx="10050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01F16C-1804-4F4C-9763-C80EE9F1E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0" y="197233"/>
            <a:ext cx="9068586" cy="6420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393B21-CEA7-45CF-A29F-5D80643B3933}"/>
              </a:ext>
            </a:extLst>
          </p:cNvPr>
          <p:cNvSpPr/>
          <p:nvPr/>
        </p:nvSpPr>
        <p:spPr>
          <a:xfrm>
            <a:off x="2582944" y="3101419"/>
            <a:ext cx="4062953" cy="25452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789774-5B1A-4E48-BF7B-7CBEB67FFF28}"/>
              </a:ext>
            </a:extLst>
          </p:cNvPr>
          <p:cNvSpPr/>
          <p:nvPr/>
        </p:nvSpPr>
        <p:spPr>
          <a:xfrm>
            <a:off x="2582944" y="4411744"/>
            <a:ext cx="3930978" cy="25452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3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359605-D4A1-4CCF-9C88-B4AC23AFF29D}"/>
              </a:ext>
            </a:extLst>
          </p:cNvPr>
          <p:cNvSpPr txBox="1"/>
          <p:nvPr/>
        </p:nvSpPr>
        <p:spPr>
          <a:xfrm>
            <a:off x="742307" y="151570"/>
            <a:ext cx="1070738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4800" dirty="0">
                <a:solidFill>
                  <a:srgbClr val="0070C0"/>
                </a:solidFill>
                <a:latin typeface="Rockwell Extra Bold"/>
              </a:rPr>
              <a:t>What if we kept track of point spreads and results?</a:t>
            </a:r>
            <a:endParaRPr lang="en-US" sz="4000" dirty="0">
              <a:solidFill>
                <a:srgbClr val="0070C0"/>
              </a:solidFill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163D34-5D3F-444C-BE83-CD4C0B27714C}"/>
              </a:ext>
            </a:extLst>
          </p:cNvPr>
          <p:cNvGrpSpPr/>
          <p:nvPr/>
        </p:nvGrpSpPr>
        <p:grpSpPr>
          <a:xfrm>
            <a:off x="923827" y="2351958"/>
            <a:ext cx="8948928" cy="2939266"/>
            <a:chOff x="0" y="2222718"/>
            <a:chExt cx="8948928" cy="2939266"/>
          </a:xfrm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576122C4-88FA-364F-B53E-237130DF239D}"/>
                </a:ext>
              </a:extLst>
            </p:cNvPr>
            <p:cNvSpPr/>
            <p:nvPr/>
          </p:nvSpPr>
          <p:spPr>
            <a:xfrm>
              <a:off x="0" y="2828093"/>
              <a:ext cx="8948928" cy="943334"/>
            </a:xfrm>
            <a:prstGeom prst="homePlate">
              <a:avLst/>
            </a:prstGeom>
            <a:solidFill>
              <a:srgbClr val="FEFF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02871F-B591-D94D-A905-1627A5308795}"/>
                </a:ext>
              </a:extLst>
            </p:cNvPr>
            <p:cNvSpPr txBox="1"/>
            <p:nvPr/>
          </p:nvSpPr>
          <p:spPr>
            <a:xfrm>
              <a:off x="0" y="2222718"/>
              <a:ext cx="7695200" cy="29392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342900" indent="-3429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2000" b="1" spc="300" dirty="0">
                  <a:solidFill>
                    <a:srgbClr val="848C49"/>
                  </a:solidFill>
                  <a:latin typeface="HELVETICA"/>
                  <a:ea typeface="Leitura Sans Grot 2" charset="0"/>
                  <a:cs typeface="Leitura Sans Grot 2" charset="0"/>
                </a:rPr>
                <a:t>Collect hundreds (or thousands) of data points with point spread before the game and result of the game – did the favorite or underdog win?</a:t>
              </a:r>
            </a:p>
            <a:p>
              <a:pPr marL="342900" indent="-3429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2000" b="1" spc="300" dirty="0">
                  <a:solidFill>
                    <a:srgbClr val="848C49"/>
                  </a:solidFill>
                  <a:latin typeface="HELVETICA"/>
                  <a:ea typeface="Leitura Sans Grot 2" charset="0"/>
                  <a:cs typeface="Leitura Sans Grot 2" charset="0"/>
                </a:rPr>
                <a:t>Can the point spread give us some idea of the probability that a team will win?  (Does a bigger favorite have a better chance of winning?)</a:t>
              </a:r>
            </a:p>
            <a:p>
              <a:pPr marL="342900" indent="-3429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endParaRPr lang="en-US" sz="2000" b="1" spc="300" dirty="0">
                <a:solidFill>
                  <a:srgbClr val="848C49"/>
                </a:solidFill>
                <a:latin typeface="HELVETICA"/>
                <a:ea typeface="Leitura Sans Grot 2" charset="0"/>
                <a:cs typeface="Leitura Sans Grot 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387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0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448863" y="561057"/>
            <a:ext cx="122560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Rockwell Extra Bold"/>
              </a:rPr>
              <a:t>Using data from just 2016, available online.</a:t>
            </a:r>
            <a:endParaRPr lang="en-US" sz="32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0" name="Picture 9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9C518-FC12-4310-B7C5-56804B7F6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802" y="1392255"/>
            <a:ext cx="3877622" cy="4829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CDC822-2B90-4642-9F89-7190CCE891B6}"/>
              </a:ext>
            </a:extLst>
          </p:cNvPr>
          <p:cNvSpPr txBox="1"/>
          <p:nvPr/>
        </p:nvSpPr>
        <p:spPr>
          <a:xfrm>
            <a:off x="6344239" y="2121031"/>
            <a:ext cx="4383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Column A is the point spread.</a:t>
            </a:r>
          </a:p>
          <a:p>
            <a:r>
              <a:rPr lang="en-US" sz="2400" dirty="0"/>
              <a:t>Column B is how many points the favorite scored.</a:t>
            </a:r>
          </a:p>
          <a:p>
            <a:r>
              <a:rPr lang="en-US" sz="2400" dirty="0"/>
              <a:t>Column C is how many points the underdog scored.</a:t>
            </a:r>
          </a:p>
          <a:p>
            <a:r>
              <a:rPr lang="en-US" sz="2400" dirty="0"/>
              <a:t>Column D is the “over/under.”</a:t>
            </a:r>
          </a:p>
        </p:txBody>
      </p:sp>
    </p:spTree>
    <p:extLst>
      <p:ext uri="{BB962C8B-B14F-4D97-AF65-F5344CB8AC3E}">
        <p14:creationId xmlns:p14="http://schemas.microsoft.com/office/powerpoint/2010/main" val="29603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98AD50-0AC3-47DB-AA30-80D70EB9C406}">
  <ds:schemaRefs>
    <ds:schemaRef ds:uri="http://schemas.microsoft.com/office/2006/metadata/properties"/>
    <ds:schemaRef ds:uri="http://schemas.microsoft.com/office/infopath/2007/PartnerControls"/>
    <ds:schemaRef ds:uri="f31b4cae-d795-467c-a7c0-2108885b4a68"/>
  </ds:schemaRefs>
</ds:datastoreItem>
</file>

<file path=customXml/itemProps3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4254</TotalTime>
  <Words>450</Words>
  <Application>Microsoft Office PowerPoint</Application>
  <PresentationFormat>Widescreen</PresentationFormat>
  <Paragraphs>91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Helvetica Light</vt:lpstr>
      <vt:lpstr>Rockwell Extra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Ramsey, Meryl</dc:creator>
  <cp:lastModifiedBy>Huggins, Eric</cp:lastModifiedBy>
  <cp:revision>160</cp:revision>
  <dcterms:created xsi:type="dcterms:W3CDTF">2019-04-01T19:18:44Z</dcterms:created>
  <dcterms:modified xsi:type="dcterms:W3CDTF">2020-08-17T23:37:25Z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0x010100132BFC638506C2489E4EBF1249F58D11</vt:lpwstr>
  </property>
</Properties>
</file>