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12"/>
  </p:notesMasterIdLst>
  <p:sldIdLst>
    <p:sldId id="409" r:id="rId5"/>
    <p:sldId id="403" r:id="rId6"/>
    <p:sldId id="414" r:id="rId7"/>
    <p:sldId id="408" r:id="rId8"/>
    <p:sldId id="411" r:id="rId9"/>
    <p:sldId id="413" r:id="rId10"/>
    <p:sldId id="41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7A"/>
    <a:srgbClr val="0793E9"/>
    <a:srgbClr val="F9B004"/>
    <a:srgbClr val="0432FF"/>
    <a:srgbClr val="848C49"/>
    <a:srgbClr val="005E9F"/>
    <a:srgbClr val="FEFFFE"/>
    <a:srgbClr val="DD3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14"/>
    <p:restoredTop sz="94792"/>
  </p:normalViewPr>
  <p:slideViewPr>
    <p:cSldViewPr snapToGrid="0" snapToObjects="1">
      <p:cViewPr varScale="1">
        <p:scale>
          <a:sx n="106" d="100"/>
          <a:sy n="106" d="100"/>
        </p:scale>
        <p:origin x="2148" y="96"/>
      </p:cViewPr>
      <p:guideLst/>
    </p:cSldViewPr>
  </p:slideViewPr>
  <p:outlineViewPr>
    <p:cViewPr>
      <p:scale>
        <a:sx n="33" d="100"/>
        <a:sy n="33" d="100"/>
      </p:scale>
      <p:origin x="0" y="-13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13659-4F02-B549-BE27-4B4A3E94ED5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88C1-5B5D-8449-AE7A-630F1E23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9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7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4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9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eliverable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en.wikipedia.org/wiki/Duration_(project_management)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.wikipedia.org/wiki/Work_breakdown_structure" TargetMode="External"/><Relationship Id="rId5" Type="http://schemas.openxmlformats.org/officeDocument/2006/relationships/hyperlink" Target="https://en.wikipedia.org/wiki/Critical_path_method#cite_note-9" TargetMode="External"/><Relationship Id="rId4" Type="http://schemas.openxmlformats.org/officeDocument/2006/relationships/hyperlink" Target="https://en.wikipedia.org/wiki/Critical_path_method#cite_note-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-779"/>
            <a:ext cx="12242676" cy="6858779"/>
            <a:chOff x="-1" y="-779"/>
            <a:chExt cx="12242676" cy="6858779"/>
          </a:xfrm>
        </p:grpSpPr>
        <p:pic>
          <p:nvPicPr>
            <p:cNvPr id="12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A0C9BB04-F90D-6F4D-968A-9FCE4DE7A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8618603" y="3233149"/>
              <a:ext cx="6858000" cy="390144"/>
            </a:xfrm>
            <a:prstGeom prst="rect">
              <a:avLst/>
            </a:prstGeom>
          </p:spPr>
        </p:pic>
        <p:pic>
          <p:nvPicPr>
            <p:cNvPr id="11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9AF7AE4-1D60-427F-B29E-7E727EC98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88" t="4667" r="7254" b="92623"/>
            <a:stretch/>
          </p:blipFill>
          <p:spPr>
            <a:xfrm rot="10800000">
              <a:off x="-1" y="6480382"/>
              <a:ext cx="12242676" cy="377618"/>
            </a:xfrm>
            <a:prstGeom prst="rect">
              <a:avLst/>
            </a:prstGeom>
          </p:spPr>
        </p:pic>
        <p:pic>
          <p:nvPicPr>
            <p:cNvPr id="13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82EB983-EA43-B740-A042-F1ABDA9F8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1" t="4663" r="12928" b="92627"/>
            <a:stretch/>
          </p:blipFill>
          <p:spPr>
            <a:xfrm rot="10800000" flipH="1" flipV="1">
              <a:off x="-1" y="0"/>
              <a:ext cx="12242676" cy="376060"/>
            </a:xfrm>
            <a:prstGeom prst="rect">
              <a:avLst/>
            </a:prstGeom>
          </p:spPr>
        </p:pic>
        <p:pic>
          <p:nvPicPr>
            <p:cNvPr id="10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C43A20F7-DBF7-FA44-829F-A3FF47401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-3233928" y="3233928"/>
              <a:ext cx="6858000" cy="3901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8"/>
          <a:stretch/>
        </p:blipFill>
        <p:spPr>
          <a:xfrm>
            <a:off x="390145" y="364331"/>
            <a:ext cx="11462386" cy="61160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573847" y="740779"/>
            <a:ext cx="122560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rgbClr val="F9B004"/>
                </a:solidFill>
                <a:latin typeface="Rockwell Extra Bold"/>
              </a:rPr>
              <a:t>BA 353: Introduction to Project Management</a:t>
            </a:r>
            <a:endParaRPr lang="en-US" sz="3200" dirty="0">
              <a:solidFill>
                <a:srgbClr val="F9B004"/>
              </a:solidFill>
              <a:effectLst/>
              <a:latin typeface="HELVETICA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0037A9-152F-C041-9F49-41D8CB834E51}"/>
              </a:ext>
            </a:extLst>
          </p:cNvPr>
          <p:cNvSpPr txBox="1"/>
          <p:nvPr/>
        </p:nvSpPr>
        <p:spPr>
          <a:xfrm>
            <a:off x="1299716" y="1651856"/>
            <a:ext cx="92530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2400" dirty="0"/>
              <a:t>Planning, scheduling, and controlling large, complex, expensive projects.</a:t>
            </a:r>
            <a:endParaRPr lang="en-US" sz="24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  <p:pic>
        <p:nvPicPr>
          <p:cNvPr id="14" name="Picture 13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86784" y="695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29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-mtn-layer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458"/>
          <a:stretch/>
        </p:blipFill>
        <p:spPr>
          <a:xfrm>
            <a:off x="0" y="-23159"/>
            <a:ext cx="12192000" cy="6881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807082" y="585121"/>
            <a:ext cx="122560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latin typeface="Rockwell Extra Bold"/>
              </a:rPr>
              <a:t>Examples of Big Projects</a:t>
            </a:r>
            <a:endParaRPr lang="en-US" sz="32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  <p:pic>
        <p:nvPicPr>
          <p:cNvPr id="10" name="Picture 9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41D59D6-8755-4421-A1A4-19E3408109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43" y="4135553"/>
            <a:ext cx="4215648" cy="237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oover Dam - HISTORY">
            <a:extLst>
              <a:ext uri="{FF2B5EF4-FFF2-40B4-BE49-F238E27FC236}">
                <a16:creationId xmlns:a16="http://schemas.microsoft.com/office/drawing/2014/main" id="{7BF028A0-C062-40E8-8AA3-B819A3B94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94" y="1258667"/>
            <a:ext cx="3571351" cy="237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Most Beautiful and Dangerous Road: Colorado's 'Million Dollar Highway'">
            <a:extLst>
              <a:ext uri="{FF2B5EF4-FFF2-40B4-BE49-F238E27FC236}">
                <a16:creationId xmlns:a16="http://schemas.microsoft.com/office/drawing/2014/main" id="{C958BC36-DC1D-4417-9264-DED438413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08" y="1346156"/>
            <a:ext cx="3811212" cy="2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No Time to Die 007 Movie 2020 Daniel Craig No Framed Poster image 0">
            <a:extLst>
              <a:ext uri="{FF2B5EF4-FFF2-40B4-BE49-F238E27FC236}">
                <a16:creationId xmlns:a16="http://schemas.microsoft.com/office/drawing/2014/main" id="{E9A37EBC-3BCB-4A55-BEBB-F3C97ED20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869" y="543244"/>
            <a:ext cx="2449126" cy="362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94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EAB11-2D94-42A9-B766-12079124D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Project Management Triangle:  All you need to know???</a:t>
            </a:r>
          </a:p>
        </p:txBody>
      </p:sp>
      <p:pic>
        <p:nvPicPr>
          <p:cNvPr id="5122" name="Picture 2" descr="Triple Constraints in Project Management: Quality, Cost &amp; Schedule –  Enterprise Project Management">
            <a:extLst>
              <a:ext uri="{FF2B5EF4-FFF2-40B4-BE49-F238E27FC236}">
                <a16:creationId xmlns:a16="http://schemas.microsoft.com/office/drawing/2014/main" id="{7346F573-3BA9-456F-A050-77A7CA9BC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877" y="1601713"/>
            <a:ext cx="7361892" cy="450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678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509155"/>
            <a:ext cx="108486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Example: Building a New House</a:t>
            </a:r>
            <a:endParaRPr lang="en-US" sz="28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pic>
        <p:nvPicPr>
          <p:cNvPr id="3074" name="Picture 2" descr="House Construction: Frame House Construction">
            <a:extLst>
              <a:ext uri="{FF2B5EF4-FFF2-40B4-BE49-F238E27FC236}">
                <a16:creationId xmlns:a16="http://schemas.microsoft.com/office/drawing/2014/main" id="{304B3A48-7372-4301-874B-24CFE357D6A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2563"/>
            <a:ext cx="5181600" cy="370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w Much Does It Cost to Build a House? — MagnifyMoney">
            <a:extLst>
              <a:ext uri="{FF2B5EF4-FFF2-40B4-BE49-F238E27FC236}">
                <a16:creationId xmlns:a16="http://schemas.microsoft.com/office/drawing/2014/main" id="{011903A9-B205-4A32-B409-D1AB45CEFCB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93" y="1442563"/>
            <a:ext cx="2960229" cy="49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04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EAF74-855F-4EF3-8818-AA9343D8C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251" y="1385741"/>
            <a:ext cx="2479250" cy="3289954"/>
          </a:xfrm>
        </p:spPr>
        <p:txBody>
          <a:bodyPr/>
          <a:lstStyle/>
          <a:p>
            <a:r>
              <a:rPr lang="en-US" dirty="0"/>
              <a:t>Example of MS Project output…</a:t>
            </a:r>
          </a:p>
        </p:txBody>
      </p:sp>
      <p:pic>
        <p:nvPicPr>
          <p:cNvPr id="2058" name="Picture 10" descr="Purpose of a Gantt Chart - Successful Projects">
            <a:extLst>
              <a:ext uri="{FF2B5EF4-FFF2-40B4-BE49-F238E27FC236}">
                <a16:creationId xmlns:a16="http://schemas.microsoft.com/office/drawing/2014/main" id="{0D7F21B4-8A63-4B50-9390-50F77C760C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87" y="365125"/>
            <a:ext cx="8102236" cy="590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47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328299" y="405319"/>
            <a:ext cx="10562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CPM: Critical Path Method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8A9A1-9B37-44E2-A2F8-DB2A306E9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165" y="1373777"/>
            <a:ext cx="5181600" cy="4351338"/>
          </a:xfrm>
        </p:spPr>
        <p:txBody>
          <a:bodyPr>
            <a:normAutofit fontScale="92500"/>
          </a:bodyPr>
          <a:lstStyle/>
          <a:p>
            <a:r>
              <a:rPr lang="en-US" sz="3800" dirty="0"/>
              <a:t>Developed in the 1950’s.</a:t>
            </a:r>
          </a:p>
          <a:p>
            <a:r>
              <a:rPr lang="en-US" sz="3800" dirty="0"/>
              <a:t>Answers Two Questions:</a:t>
            </a:r>
          </a:p>
          <a:p>
            <a:pPr lvl="1"/>
            <a:r>
              <a:rPr lang="en-US" sz="3800" dirty="0"/>
              <a:t>How long will the project take?</a:t>
            </a:r>
          </a:p>
          <a:p>
            <a:pPr lvl="1"/>
            <a:r>
              <a:rPr lang="en-US" sz="3800" dirty="0"/>
              <a:t>Which steps are critical (towards achieving the deadline)?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489F3-EFB4-4CBD-8E9C-6BA16DFBD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5384" y="1253331"/>
            <a:ext cx="5181600" cy="4351338"/>
          </a:xfrm>
        </p:spPr>
        <p:txBody>
          <a:bodyPr>
            <a:normAutofit fontScale="92500"/>
          </a:bodyPr>
          <a:lstStyle/>
          <a:p>
            <a:pPr algn="l"/>
            <a:r>
              <a:rPr lang="en-US" sz="2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essential technique for using CPM</a:t>
            </a:r>
            <a:r>
              <a:rPr lang="en-US" sz="2100" b="0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/>
              </a:rPr>
              <a:t>[8]</a:t>
            </a:r>
            <a:r>
              <a:rPr lang="en-US" sz="2100" b="0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/>
              </a:rPr>
              <a:t>[9]</a:t>
            </a:r>
            <a:r>
              <a:rPr lang="en-US" sz="2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is to construct a model of the project that includes the following:</a:t>
            </a:r>
          </a:p>
          <a:p>
            <a:pPr algn="l">
              <a:buFont typeface="+mj-lt"/>
              <a:buAutoNum type="arabicPeriod"/>
            </a:pPr>
            <a:r>
              <a:rPr lang="en-US" sz="2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list of all activities required to complete the project (typically categorized within a </a:t>
            </a:r>
            <a:r>
              <a:rPr lang="en-US" sz="2100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Work breakdown structure"/>
              </a:rPr>
              <a:t>work breakdown structure</a:t>
            </a:r>
            <a:r>
              <a:rPr lang="en-US" sz="2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</a:t>
            </a:r>
          </a:p>
          <a:p>
            <a:pPr algn="l">
              <a:buFont typeface="+mj-lt"/>
              <a:buAutoNum type="arabicPeriod"/>
            </a:pPr>
            <a:r>
              <a:rPr lang="en-US" sz="2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time (</a:t>
            </a:r>
            <a:r>
              <a:rPr lang="en-US" sz="2100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Duration (project management)"/>
              </a:rPr>
              <a:t>duration</a:t>
            </a:r>
            <a:r>
              <a:rPr lang="en-US" sz="2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that each activity will take to complete,</a:t>
            </a:r>
          </a:p>
          <a:p>
            <a:pPr algn="l">
              <a:buFont typeface="+mj-lt"/>
              <a:buAutoNum type="arabicPeriod"/>
            </a:pPr>
            <a:r>
              <a:rPr lang="en-US" sz="2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dependencies between the activities and,</a:t>
            </a:r>
          </a:p>
          <a:p>
            <a:pPr algn="l">
              <a:buFont typeface="+mj-lt"/>
              <a:buAutoNum type="arabicPeriod"/>
            </a:pPr>
            <a:r>
              <a:rPr lang="en-US" sz="2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Logical end points such as milestones or </a:t>
            </a:r>
            <a:r>
              <a:rPr lang="en-US" sz="2100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Deliverable"/>
              </a:rPr>
              <a:t>deliverable</a:t>
            </a:r>
            <a:r>
              <a:rPr lang="en-US" sz="2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items.</a:t>
            </a:r>
          </a:p>
          <a:p>
            <a:pPr marL="0" indent="0" algn="l">
              <a:buNone/>
            </a:pPr>
            <a:r>
              <a:rPr lang="en-US" sz="2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-- </a:t>
            </a:r>
            <a:r>
              <a:rPr lang="en-US" sz="21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Wikipedia entry.</a:t>
            </a:r>
            <a:endParaRPr lang="en-US" sz="17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37899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509155"/>
            <a:ext cx="10562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CPM Example (to be completed in class)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F102F7-AE3E-465A-AFB0-0F59B7F0D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18102" y="1410510"/>
            <a:ext cx="9052285" cy="33312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F8451E-86F6-4EC5-9B5B-97CC358D5771}"/>
              </a:ext>
            </a:extLst>
          </p:cNvPr>
          <p:cNvSpPr txBox="1"/>
          <p:nvPr/>
        </p:nvSpPr>
        <p:spPr>
          <a:xfrm>
            <a:off x="5005633" y="1410510"/>
            <a:ext cx="56278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Activities = Steps that must be completed to finish the project.  This example has ten steps A through J.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I.P.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Immediate Predecessor = The order in which things must be done.  A and B can start right now, C and D must follow A, E and F must follow B, G follows C, H follows both D and E,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How long each step should take if things go according to plan.  (Yeah, right!)  Could be in days, weeks or months.</a:t>
            </a:r>
          </a:p>
        </p:txBody>
      </p:sp>
    </p:spTree>
    <p:extLst>
      <p:ext uri="{BB962C8B-B14F-4D97-AF65-F5344CB8AC3E}">
        <p14:creationId xmlns:p14="http://schemas.microsoft.com/office/powerpoint/2010/main" val="1826831236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BFC638506C2489E4EBF1249F58D11" ma:contentTypeVersion="10" ma:contentTypeDescription="Create a new document." ma:contentTypeScope="" ma:versionID="0e0a38347992bb855265102a925a2f01">
  <xsd:schema xmlns:xsd="http://www.w3.org/2001/XMLSchema" xmlns:xs="http://www.w3.org/2001/XMLSchema" xmlns:p="http://schemas.microsoft.com/office/2006/metadata/properties" xmlns:ns2="9dc56008-f634-41f2-84b9-49380b79c783" xmlns:ns3="f31b4cae-d795-467c-a7c0-2108885b4a68" targetNamespace="http://schemas.microsoft.com/office/2006/metadata/properties" ma:root="true" ma:fieldsID="97d6129ae10ab3bfb9df31906494e007" ns2:_="" ns3:_="">
    <xsd:import namespace="9dc56008-f634-41f2-84b9-49380b79c783"/>
    <xsd:import namespace="f31b4cae-d795-467c-a7c0-2108885b4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56008-f634-41f2-84b9-49380b79c7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b4cae-d795-467c-a7c0-2108885b4a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b4cae-d795-467c-a7c0-2108885b4a68">
      <UserInfo>
        <DisplayName>Blosser, Alexis</DisplayName>
        <AccountId>40</AccountId>
        <AccountType/>
      </UserInfo>
      <UserInfo>
        <DisplayName>McBrayer, Anna</DisplayName>
        <AccountId>19</AccountId>
        <AccountType/>
      </UserInfo>
      <UserInfo>
        <DisplayName>Ramsey, Meryl</DisplayName>
        <AccountId>56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844990-11F6-48C4-BD79-BCEE5473F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c56008-f634-41f2-84b9-49380b79c783"/>
    <ds:schemaRef ds:uri="f31b4cae-d795-467c-a7c0-2108885b4a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98AD50-0AC3-47DB-AA30-80D70EB9C406}">
  <ds:schemaRefs>
    <ds:schemaRef ds:uri="http://schemas.microsoft.com/office/2006/metadata/properties"/>
    <ds:schemaRef ds:uri="http://schemas.microsoft.com/office/infopath/2007/PartnerControls"/>
    <ds:schemaRef ds:uri="f31b4cae-d795-467c-a7c0-2108885b4a68"/>
  </ds:schemaRefs>
</ds:datastoreItem>
</file>

<file path=customXml/itemProps3.xml><?xml version="1.0" encoding="utf-8"?>
<ds:datastoreItem xmlns:ds="http://schemas.openxmlformats.org/officeDocument/2006/customXml" ds:itemID="{16F1619B-79C1-44A2-81C3-54E765EDAE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4251</TotalTime>
  <Words>268</Words>
  <Application>Microsoft Office PowerPoint</Application>
  <PresentationFormat>Widescreen</PresentationFormat>
  <Paragraphs>22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HELVETICA</vt:lpstr>
      <vt:lpstr>Rockwell Extra Bold</vt:lpstr>
      <vt:lpstr>Times New Roman</vt:lpstr>
      <vt:lpstr>Office Theme</vt:lpstr>
      <vt:lpstr>PowerPoint Presentation</vt:lpstr>
      <vt:lpstr>PowerPoint Presentation</vt:lpstr>
      <vt:lpstr>Project Management Triangle:  All you need to know???</vt:lpstr>
      <vt:lpstr>PowerPoint Presentation</vt:lpstr>
      <vt:lpstr>Example of MS Project output…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Ramsey, Meryl</dc:creator>
  <cp:lastModifiedBy>Huggins, Eric</cp:lastModifiedBy>
  <cp:revision>164</cp:revision>
  <dcterms:created xsi:type="dcterms:W3CDTF">2019-04-01T19:18:44Z</dcterms:created>
  <dcterms:modified xsi:type="dcterms:W3CDTF">2023-10-20T14:56:19Z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0x010100132BFC638506C2489E4EBF1249F58D11</vt:lpwstr>
  </property>
</Properties>
</file>