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72" r:id="rId4"/>
    <p:sldId id="307" r:id="rId5"/>
    <p:sldId id="294" r:id="rId6"/>
    <p:sldId id="296" r:id="rId7"/>
    <p:sldId id="297" r:id="rId8"/>
    <p:sldId id="303" r:id="rId9"/>
    <p:sldId id="304" r:id="rId10"/>
    <p:sldId id="305" r:id="rId11"/>
    <p:sldId id="306" r:id="rId12"/>
    <p:sldId id="308" r:id="rId13"/>
    <p:sldId id="309" r:id="rId14"/>
    <p:sldId id="311" r:id="rId15"/>
    <p:sldId id="312" r:id="rId16"/>
    <p:sldId id="313" r:id="rId17"/>
    <p:sldId id="314" r:id="rId18"/>
    <p:sldId id="315" r:id="rId19"/>
    <p:sldId id="316" r:id="rId20"/>
    <p:sldId id="317" r:id="rId21"/>
    <p:sldId id="318" r:id="rId22"/>
    <p:sldId id="31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98D607A-00CC-4B26-877E-5BFA163B76E9}" type="datetimeFigureOut">
              <a:rPr lang="en-US" smtClean="0"/>
              <a:pPr/>
              <a:t>3/25/2019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9E9448C-0F98-4972-8BE2-76369A948F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8D607A-00CC-4B26-877E-5BFA163B76E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9448C-0F98-4972-8BE2-76369A948F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8D607A-00CC-4B26-877E-5BFA163B76E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9448C-0F98-4972-8BE2-76369A948F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8D607A-00CC-4B26-877E-5BFA163B76E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9448C-0F98-4972-8BE2-76369A948F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98D607A-00CC-4B26-877E-5BFA163B76E9}" type="datetimeFigureOut">
              <a:rPr lang="en-US" smtClean="0"/>
              <a:pPr/>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9448C-0F98-4972-8BE2-76369A948F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98D607A-00CC-4B26-877E-5BFA163B76E9}"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9448C-0F98-4972-8BE2-76369A948F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98D607A-00CC-4B26-877E-5BFA163B76E9}" type="datetimeFigureOut">
              <a:rPr lang="en-US" smtClean="0"/>
              <a:pPr/>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E9448C-0F98-4972-8BE2-76369A948F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98D607A-00CC-4B26-877E-5BFA163B76E9}" type="datetimeFigureOut">
              <a:rPr lang="en-US" smtClean="0"/>
              <a:pPr/>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E9448C-0F98-4972-8BE2-76369A948F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D607A-00CC-4B26-877E-5BFA163B76E9}" type="datetimeFigureOut">
              <a:rPr lang="en-US" smtClean="0"/>
              <a:pPr/>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E9448C-0F98-4972-8BE2-76369A948F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98D607A-00CC-4B26-877E-5BFA163B76E9}"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9448C-0F98-4972-8BE2-76369A948F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98D607A-00CC-4B26-877E-5BFA163B76E9}" type="datetimeFigureOut">
              <a:rPr lang="en-US" smtClean="0"/>
              <a:pPr/>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9E9448C-0F98-4972-8BE2-76369A948F0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8D607A-00CC-4B26-877E-5BFA163B76E9}" type="datetimeFigureOut">
              <a:rPr lang="en-US" smtClean="0"/>
              <a:pPr/>
              <a:t>3/25/2019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E9448C-0F98-4972-8BE2-76369A948F0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IkdmOVejUlI"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This…  Is… Project Management Trivia!</a:t>
            </a:r>
          </a:p>
        </p:txBody>
      </p:sp>
      <p:sp>
        <p:nvSpPr>
          <p:cNvPr id="3" name="Subtitle 2"/>
          <p:cNvSpPr>
            <a:spLocks noGrp="1"/>
          </p:cNvSpPr>
          <p:nvPr>
            <p:ph type="subTitle" idx="1"/>
          </p:nvPr>
        </p:nvSpPr>
        <p:spPr/>
        <p:txBody>
          <a:bodyPr/>
          <a:lstStyle/>
          <a:p>
            <a:r>
              <a:rPr lang="en-US" dirty="0"/>
              <a:t>Round 1: Chapters 1,2 &amp; 3</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 6</a:t>
            </a:r>
          </a:p>
        </p:txBody>
      </p:sp>
      <p:sp>
        <p:nvSpPr>
          <p:cNvPr id="7" name="Content Placeholder 6"/>
          <p:cNvSpPr>
            <a:spLocks noGrp="1"/>
          </p:cNvSpPr>
          <p:nvPr>
            <p:ph idx="1"/>
          </p:nvPr>
        </p:nvSpPr>
        <p:spPr/>
        <p:txBody>
          <a:bodyPr>
            <a:normAutofit/>
          </a:bodyPr>
          <a:lstStyle/>
          <a:p>
            <a:pPr marL="0" indent="0">
              <a:buNone/>
            </a:pPr>
            <a:r>
              <a:rPr lang="en-US" sz="2800" dirty="0"/>
              <a:t>The processes required to ensure the project includes all the work required, and only the work required, to complete the project successfully:</a:t>
            </a:r>
            <a:endParaRPr lang="en-US" dirty="0"/>
          </a:p>
          <a:p>
            <a:pPr marL="385763" indent="-385763">
              <a:buFont typeface="+mj-lt"/>
              <a:buAutoNum type="alphaUcPeriod"/>
            </a:pPr>
            <a:r>
              <a:rPr lang="en-US" dirty="0"/>
              <a:t>Project Resource Management</a:t>
            </a:r>
          </a:p>
          <a:p>
            <a:pPr marL="385763" indent="-385763">
              <a:buFont typeface="+mj-lt"/>
              <a:buAutoNum type="alphaUcPeriod"/>
            </a:pPr>
            <a:r>
              <a:rPr lang="en-US" dirty="0"/>
              <a:t>Project Scope Management</a:t>
            </a:r>
          </a:p>
          <a:p>
            <a:pPr marL="385763" indent="-385763">
              <a:buFont typeface="+mj-lt"/>
              <a:buAutoNum type="alphaUcPeriod"/>
            </a:pPr>
            <a:r>
              <a:rPr lang="en-US" dirty="0"/>
              <a:t>Project Procurement Management</a:t>
            </a:r>
          </a:p>
          <a:p>
            <a:pPr marL="385763" indent="-385763">
              <a:buFont typeface="+mj-lt"/>
              <a:buAutoNum type="alphaUcPeriod"/>
            </a:pPr>
            <a:r>
              <a:rPr lang="en-US" dirty="0"/>
              <a:t>Project Integration Management</a:t>
            </a:r>
          </a:p>
          <a:p>
            <a:pPr marL="385763" indent="-385763">
              <a:buFont typeface="+mj-lt"/>
              <a:buAutoNum type="alphaUcPeriod"/>
            </a:pPr>
            <a:endParaRPr lang="en-US" dirty="0"/>
          </a:p>
          <a:p>
            <a:pPr marL="0" indent="0">
              <a:buNone/>
            </a:pPr>
            <a:r>
              <a:rPr lang="en-US" dirty="0"/>
              <a:t>Answer:  B) Project Scope Management</a:t>
            </a:r>
          </a:p>
        </p:txBody>
      </p:sp>
    </p:spTree>
    <p:extLst>
      <p:ext uri="{BB962C8B-B14F-4D97-AF65-F5344CB8AC3E}">
        <p14:creationId xmlns:p14="http://schemas.microsoft.com/office/powerpoint/2010/main" val="2102066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animEffect transition="in" filter="fade">
                                      <p:cBhvr>
                                        <p:cTn id="7" dur="2000"/>
                                        <p:tgtEl>
                                          <p:spTgt spid="7">
                                            <p:txEl>
                                              <p:pRg st="6" end="6"/>
                                            </p:txEl>
                                          </p:spTgt>
                                        </p:tgtEl>
                                      </p:cBhvr>
                                    </p:animEffect>
                                    <p:anim calcmode="lin" valueType="num">
                                      <p:cBhvr>
                                        <p:cTn id="8" dur="2000" fill="hold"/>
                                        <p:tgtEl>
                                          <p:spTgt spid="7">
                                            <p:txEl>
                                              <p:pRg st="6" end="6"/>
                                            </p:txEl>
                                          </p:spTgt>
                                        </p:tgtEl>
                                        <p:attrNameLst>
                                          <p:attrName>ppt_w</p:attrName>
                                        </p:attrNameLst>
                                      </p:cBhvr>
                                      <p:tavLst>
                                        <p:tav tm="0" fmla="#ppt_w*sin(2.5*pi*$)">
                                          <p:val>
                                            <p:fltVal val="0"/>
                                          </p:val>
                                        </p:tav>
                                        <p:tav tm="100000">
                                          <p:val>
                                            <p:fltVal val="1"/>
                                          </p:val>
                                        </p:tav>
                                      </p:tavLst>
                                    </p:anim>
                                    <p:anim calcmode="lin" valueType="num">
                                      <p:cBhvr>
                                        <p:cTn id="9" dur="2000" fill="hold"/>
                                        <p:tgtEl>
                                          <p:spTgt spid="7">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 7</a:t>
            </a:r>
          </a:p>
        </p:txBody>
      </p:sp>
      <p:sp>
        <p:nvSpPr>
          <p:cNvPr id="7" name="Content Placeholder 6"/>
          <p:cNvSpPr>
            <a:spLocks noGrp="1"/>
          </p:cNvSpPr>
          <p:nvPr>
            <p:ph idx="1"/>
          </p:nvPr>
        </p:nvSpPr>
        <p:spPr/>
        <p:txBody>
          <a:bodyPr/>
          <a:lstStyle/>
          <a:p>
            <a:pPr marL="294894" lvl="1" indent="0">
              <a:buNone/>
            </a:pPr>
            <a:r>
              <a:rPr lang="en-US" dirty="0"/>
              <a:t>The project manager leads the project team to meet the project’s objectives and stakeholders’ expectations.</a:t>
            </a:r>
          </a:p>
          <a:p>
            <a:pPr marL="294894" lvl="1" indent="0">
              <a:buNone/>
            </a:pPr>
            <a:endParaRPr lang="en-US" dirty="0"/>
          </a:p>
          <a:p>
            <a:pPr marL="385763" indent="-385763">
              <a:buFont typeface="+mj-lt"/>
              <a:buAutoNum type="alphaUcPeriod"/>
            </a:pPr>
            <a:r>
              <a:rPr lang="en-US" dirty="0"/>
              <a:t>True</a:t>
            </a:r>
          </a:p>
          <a:p>
            <a:pPr marL="385763" indent="-385763">
              <a:buFont typeface="+mj-lt"/>
              <a:buAutoNum type="alphaUcPeriod"/>
            </a:pPr>
            <a:r>
              <a:rPr lang="en-US" dirty="0"/>
              <a:t>False</a:t>
            </a:r>
          </a:p>
          <a:p>
            <a:pPr marL="0" indent="0">
              <a:buNone/>
            </a:pPr>
            <a:endParaRPr lang="en-US" dirty="0"/>
          </a:p>
          <a:p>
            <a:pPr marL="0" indent="0">
              <a:buNone/>
            </a:pPr>
            <a:r>
              <a:rPr lang="en-US" dirty="0"/>
              <a:t>Answer: A) True</a:t>
            </a:r>
          </a:p>
          <a:p>
            <a:pPr marL="0" indent="0">
              <a:buNone/>
            </a:pPr>
            <a:endParaRPr lang="en-US" dirty="0"/>
          </a:p>
        </p:txBody>
      </p:sp>
    </p:spTree>
    <p:extLst>
      <p:ext uri="{BB962C8B-B14F-4D97-AF65-F5344CB8AC3E}">
        <p14:creationId xmlns:p14="http://schemas.microsoft.com/office/powerpoint/2010/main" val="250522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 8</a:t>
            </a:r>
          </a:p>
        </p:txBody>
      </p:sp>
      <p:sp>
        <p:nvSpPr>
          <p:cNvPr id="7" name="Content Placeholder 6"/>
          <p:cNvSpPr>
            <a:spLocks noGrp="1"/>
          </p:cNvSpPr>
          <p:nvPr>
            <p:ph idx="1"/>
          </p:nvPr>
        </p:nvSpPr>
        <p:spPr/>
        <p:txBody>
          <a:bodyPr/>
          <a:lstStyle/>
          <a:p>
            <a:pPr marL="294894" lvl="1" indent="0">
              <a:buNone/>
            </a:pPr>
            <a:r>
              <a:rPr lang="en-US" dirty="0"/>
              <a:t>The six competing project constraints are scope, schedule, budget and all the following except:</a:t>
            </a:r>
          </a:p>
          <a:p>
            <a:pPr marL="294894" lvl="1" indent="0">
              <a:buNone/>
            </a:pPr>
            <a:endParaRPr lang="en-US" dirty="0"/>
          </a:p>
          <a:p>
            <a:pPr marL="385763" indent="-385763">
              <a:buFont typeface="+mj-lt"/>
              <a:buAutoNum type="alphaUcPeriod"/>
            </a:pPr>
            <a:r>
              <a:rPr lang="en-US" dirty="0"/>
              <a:t>quality</a:t>
            </a:r>
          </a:p>
          <a:p>
            <a:pPr marL="385763" indent="-385763">
              <a:buFont typeface="+mj-lt"/>
              <a:buAutoNum type="alphaUcPeriod"/>
            </a:pPr>
            <a:r>
              <a:rPr lang="en-US" dirty="0"/>
              <a:t>resources</a:t>
            </a:r>
          </a:p>
          <a:p>
            <a:pPr marL="385763" indent="-385763">
              <a:buFont typeface="+mj-lt"/>
              <a:buAutoNum type="alphaUcPeriod"/>
            </a:pPr>
            <a:r>
              <a:rPr lang="en-US" dirty="0"/>
              <a:t>risk</a:t>
            </a:r>
          </a:p>
          <a:p>
            <a:pPr marL="385763" indent="-385763">
              <a:buFont typeface="+mj-lt"/>
              <a:buAutoNum type="alphaUcPeriod"/>
            </a:pPr>
            <a:r>
              <a:rPr lang="en-US" dirty="0"/>
              <a:t>stakeholders</a:t>
            </a:r>
          </a:p>
          <a:p>
            <a:pPr marL="385763" indent="-385763">
              <a:buFont typeface="+mj-lt"/>
              <a:buAutoNum type="alphaUcPeriod"/>
            </a:pPr>
            <a:endParaRPr lang="en-US" dirty="0"/>
          </a:p>
          <a:p>
            <a:pPr marL="0" indent="0">
              <a:buNone/>
            </a:pPr>
            <a:r>
              <a:rPr lang="en-US" dirty="0"/>
              <a:t>Answer:  D) </a:t>
            </a:r>
          </a:p>
        </p:txBody>
      </p:sp>
    </p:spTree>
    <p:extLst>
      <p:ext uri="{BB962C8B-B14F-4D97-AF65-F5344CB8AC3E}">
        <p14:creationId xmlns:p14="http://schemas.microsoft.com/office/powerpoint/2010/main" val="55756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 calcmode="lin" valueType="num">
                                      <p:cBhvr>
                                        <p:cTn id="7" dur="500" fill="hold"/>
                                        <p:tgtEl>
                                          <p:spTgt spid="7">
                                            <p:txEl>
                                              <p:pRg st="7" end="7"/>
                                            </p:txEl>
                                          </p:spTgt>
                                        </p:tgtEl>
                                        <p:attrNameLst>
                                          <p:attrName>ppt_w</p:attrName>
                                        </p:attrNameLst>
                                      </p:cBhvr>
                                      <p:tavLst>
                                        <p:tav tm="0">
                                          <p:val>
                                            <p:fltVal val="0"/>
                                          </p:val>
                                        </p:tav>
                                        <p:tav tm="100000">
                                          <p:val>
                                            <p:strVal val="#ppt_w"/>
                                          </p:val>
                                        </p:tav>
                                      </p:tavLst>
                                    </p:anim>
                                    <p:anim calcmode="lin" valueType="num">
                                      <p:cBhvr>
                                        <p:cTn id="8" dur="500" fill="hold"/>
                                        <p:tgtEl>
                                          <p:spTgt spid="7">
                                            <p:txEl>
                                              <p:pRg st="7" end="7"/>
                                            </p:txEl>
                                          </p:spTgt>
                                        </p:tgtEl>
                                        <p:attrNameLst>
                                          <p:attrName>ppt_h</p:attrName>
                                        </p:attrNameLst>
                                      </p:cBhvr>
                                      <p:tavLst>
                                        <p:tav tm="0">
                                          <p:val>
                                            <p:fltVal val="0"/>
                                          </p:val>
                                        </p:tav>
                                        <p:tav tm="100000">
                                          <p:val>
                                            <p:strVal val="#ppt_h"/>
                                          </p:val>
                                        </p:tav>
                                      </p:tavLst>
                                    </p:anim>
                                    <p:animEffect transition="in" filter="fade">
                                      <p:cBhvr>
                                        <p:cTn id="9"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Round 2: Short Answer</a:t>
            </a:r>
          </a:p>
        </p:txBody>
      </p:sp>
      <p:sp>
        <p:nvSpPr>
          <p:cNvPr id="3" name="Content Placeholder 2"/>
          <p:cNvSpPr>
            <a:spLocks noGrp="1"/>
          </p:cNvSpPr>
          <p:nvPr>
            <p:ph idx="1"/>
          </p:nvPr>
        </p:nvSpPr>
        <p:spPr/>
        <p:txBody>
          <a:bodyPr/>
          <a:lstStyle/>
          <a:p>
            <a:r>
              <a:rPr lang="en-US" dirty="0"/>
              <a:t>Write your team name on a piece of paper.</a:t>
            </a:r>
          </a:p>
          <a:p>
            <a:pPr lvl="1"/>
            <a:r>
              <a:rPr lang="en-US" dirty="0"/>
              <a:t>You can take notes on separate piece(s).</a:t>
            </a:r>
          </a:p>
          <a:p>
            <a:r>
              <a:rPr lang="en-US" dirty="0"/>
              <a:t>Answer the following questions.</a:t>
            </a:r>
          </a:p>
          <a:p>
            <a:r>
              <a:rPr lang="en-US" dirty="0"/>
              <a:t>Good luck!</a:t>
            </a:r>
          </a:p>
        </p:txBody>
      </p:sp>
    </p:spTree>
    <p:extLst>
      <p:ext uri="{BB962C8B-B14F-4D97-AF65-F5344CB8AC3E}">
        <p14:creationId xmlns:p14="http://schemas.microsoft.com/office/powerpoint/2010/main" val="1639223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 9</a:t>
            </a:r>
          </a:p>
        </p:txBody>
      </p:sp>
      <p:sp>
        <p:nvSpPr>
          <p:cNvPr id="7" name="Content Placeholder 6"/>
          <p:cNvSpPr>
            <a:spLocks noGrp="1"/>
          </p:cNvSpPr>
          <p:nvPr>
            <p:ph idx="1"/>
          </p:nvPr>
        </p:nvSpPr>
        <p:spPr/>
        <p:txBody>
          <a:bodyPr/>
          <a:lstStyle/>
          <a:p>
            <a:pPr marL="294894" lvl="1" indent="0">
              <a:buNone/>
            </a:pPr>
            <a:r>
              <a:rPr lang="en-US" dirty="0"/>
              <a:t>The three subsections of Chapter 2 of the </a:t>
            </a:r>
            <a:r>
              <a:rPr lang="en-US" dirty="0" err="1"/>
              <a:t>PMBoK</a:t>
            </a:r>
            <a:r>
              <a:rPr lang="en-US" dirty="0"/>
              <a:t> 6e are EEF, OPA and OS.  What do these initials stand for?</a:t>
            </a:r>
          </a:p>
          <a:p>
            <a:pPr marL="294894" lvl="1" indent="0">
              <a:buNone/>
            </a:pPr>
            <a:endParaRPr lang="en-US" dirty="0"/>
          </a:p>
        </p:txBody>
      </p:sp>
    </p:spTree>
    <p:extLst>
      <p:ext uri="{BB962C8B-B14F-4D97-AF65-F5344CB8AC3E}">
        <p14:creationId xmlns:p14="http://schemas.microsoft.com/office/powerpoint/2010/main" val="1343925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 10</a:t>
            </a:r>
          </a:p>
        </p:txBody>
      </p:sp>
      <p:sp>
        <p:nvSpPr>
          <p:cNvPr id="7" name="Content Placeholder 6"/>
          <p:cNvSpPr>
            <a:spLocks noGrp="1"/>
          </p:cNvSpPr>
          <p:nvPr>
            <p:ph idx="1"/>
          </p:nvPr>
        </p:nvSpPr>
        <p:spPr/>
        <p:txBody>
          <a:bodyPr/>
          <a:lstStyle/>
          <a:p>
            <a:pPr marL="294894" lvl="1" indent="0">
              <a:buNone/>
            </a:pPr>
            <a:r>
              <a:rPr lang="en-US" dirty="0"/>
              <a:t>Fill in the blanks:</a:t>
            </a:r>
          </a:p>
          <a:p>
            <a:pPr marL="294894" lvl="1" indent="0">
              <a:buNone/>
            </a:pPr>
            <a:endParaRPr lang="en-US" dirty="0"/>
          </a:p>
        </p:txBody>
      </p:sp>
      <p:pic>
        <p:nvPicPr>
          <p:cNvPr id="5" name="Picture 4" descr="https://lh3.googleusercontent.com/GfxPTs4UQ2KWVhkA3t4MleYZtiClgUFSsAV3JBxkB1qjAKdraobGlg04PtBtbT7q8QgWkTwMh-F8b5dv8GuReBeHsgu3KLahVdnYewhvr4pI0WjKleA5ThuraoDhtYQClHWYFb1U">
            <a:extLst>
              <a:ext uri="{FF2B5EF4-FFF2-40B4-BE49-F238E27FC236}">
                <a16:creationId xmlns:a16="http://schemas.microsoft.com/office/drawing/2014/main" id="{372CDC4A-D163-4D8B-A91D-71EA1171F87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2514600"/>
            <a:ext cx="3517265" cy="3303270"/>
          </a:xfrm>
          <a:prstGeom prst="rect">
            <a:avLst/>
          </a:prstGeom>
          <a:noFill/>
          <a:ln>
            <a:noFill/>
          </a:ln>
        </p:spPr>
      </p:pic>
      <p:sp>
        <p:nvSpPr>
          <p:cNvPr id="2" name="Rectangle 1">
            <a:extLst>
              <a:ext uri="{FF2B5EF4-FFF2-40B4-BE49-F238E27FC236}">
                <a16:creationId xmlns:a16="http://schemas.microsoft.com/office/drawing/2014/main" id="{757ED5A9-05C0-4335-B7E9-611D5747ADF9}"/>
              </a:ext>
            </a:extLst>
          </p:cNvPr>
          <p:cNvSpPr/>
          <p:nvPr/>
        </p:nvSpPr>
        <p:spPr>
          <a:xfrm rot="1807779">
            <a:off x="2473328" y="3509589"/>
            <a:ext cx="459561" cy="11883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70FF8BC-AFEE-40E6-91C1-6602F7B6CEFA}"/>
              </a:ext>
            </a:extLst>
          </p:cNvPr>
          <p:cNvSpPr/>
          <p:nvPr/>
        </p:nvSpPr>
        <p:spPr>
          <a:xfrm rot="9168087">
            <a:off x="3413085" y="4290851"/>
            <a:ext cx="463385" cy="938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5B4F621-E41C-4952-9A36-7E6A1A2CB7A4}"/>
              </a:ext>
            </a:extLst>
          </p:cNvPr>
          <p:cNvSpPr/>
          <p:nvPr/>
        </p:nvSpPr>
        <p:spPr>
          <a:xfrm rot="5400000">
            <a:off x="2473406" y="4481474"/>
            <a:ext cx="463385" cy="14477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1273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 11</a:t>
            </a:r>
          </a:p>
        </p:txBody>
      </p:sp>
      <p:sp>
        <p:nvSpPr>
          <p:cNvPr id="7" name="Content Placeholder 6"/>
          <p:cNvSpPr>
            <a:spLocks noGrp="1"/>
          </p:cNvSpPr>
          <p:nvPr>
            <p:ph idx="1"/>
          </p:nvPr>
        </p:nvSpPr>
        <p:spPr/>
        <p:txBody>
          <a:bodyPr/>
          <a:lstStyle/>
          <a:p>
            <a:pPr marL="294894" lvl="1" indent="0">
              <a:buNone/>
            </a:pPr>
            <a:r>
              <a:rPr lang="en-US" b="1" dirty="0"/>
              <a:t>Fill in the blank:</a:t>
            </a:r>
          </a:p>
          <a:p>
            <a:pPr marL="294894" lvl="1" indent="0">
              <a:buNone/>
            </a:pPr>
            <a:endParaRPr lang="en-US" b="1" dirty="0"/>
          </a:p>
        </p:txBody>
      </p:sp>
      <p:pic>
        <p:nvPicPr>
          <p:cNvPr id="4" name="Picture 3" descr="https://lh5.googleusercontent.com/ySdoQnvAywj2iYw4k2YrmzrzCwJxfUEqQbk_WN1FC0y7M-MT8Rqj9Sfk9EozR_S9UOdObzHAmAJIQMfgbP5Z8CTrQkcNYRHjOpZZ3zLHnbPsNleny-Zs_yqXqE8DBa-kba19xGt2">
            <a:extLst>
              <a:ext uri="{FF2B5EF4-FFF2-40B4-BE49-F238E27FC236}">
                <a16:creationId xmlns:a16="http://schemas.microsoft.com/office/drawing/2014/main" id="{1B604F1E-CE8A-43DF-8121-1E55FFAB921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2057400"/>
            <a:ext cx="4300220" cy="3950018"/>
          </a:xfrm>
          <a:prstGeom prst="rect">
            <a:avLst/>
          </a:prstGeom>
          <a:noFill/>
          <a:ln>
            <a:noFill/>
          </a:ln>
        </p:spPr>
      </p:pic>
      <p:sp>
        <p:nvSpPr>
          <p:cNvPr id="2" name="Oval 1">
            <a:extLst>
              <a:ext uri="{FF2B5EF4-FFF2-40B4-BE49-F238E27FC236}">
                <a16:creationId xmlns:a16="http://schemas.microsoft.com/office/drawing/2014/main" id="{101C3473-F848-4300-9E67-81CD2121994E}"/>
              </a:ext>
            </a:extLst>
          </p:cNvPr>
          <p:cNvSpPr/>
          <p:nvPr/>
        </p:nvSpPr>
        <p:spPr>
          <a:xfrm>
            <a:off x="5502910" y="5105400"/>
            <a:ext cx="7620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7570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 12</a:t>
            </a:r>
          </a:p>
        </p:txBody>
      </p:sp>
      <p:sp>
        <p:nvSpPr>
          <p:cNvPr id="7" name="Content Placeholder 6"/>
          <p:cNvSpPr>
            <a:spLocks noGrp="1"/>
          </p:cNvSpPr>
          <p:nvPr>
            <p:ph idx="1"/>
          </p:nvPr>
        </p:nvSpPr>
        <p:spPr/>
        <p:txBody>
          <a:bodyPr/>
          <a:lstStyle/>
          <a:p>
            <a:pPr marL="294894" lvl="1" indent="0">
              <a:buNone/>
            </a:pPr>
            <a:r>
              <a:rPr lang="en-US" dirty="0"/>
              <a:t>Our first guest speaker, Darren Stewart, mentioned two animals in his talk.  What were they?</a:t>
            </a:r>
          </a:p>
          <a:p>
            <a:pPr marL="294894" lvl="1" indent="0">
              <a:buNone/>
            </a:pPr>
            <a:endParaRPr lang="en-US" dirty="0"/>
          </a:p>
        </p:txBody>
      </p:sp>
    </p:spTree>
    <p:extLst>
      <p:ext uri="{BB962C8B-B14F-4D97-AF65-F5344CB8AC3E}">
        <p14:creationId xmlns:p14="http://schemas.microsoft.com/office/powerpoint/2010/main" val="1581685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 13</a:t>
            </a:r>
          </a:p>
        </p:txBody>
      </p:sp>
      <p:sp>
        <p:nvSpPr>
          <p:cNvPr id="7" name="Content Placeholder 6"/>
          <p:cNvSpPr>
            <a:spLocks noGrp="1"/>
          </p:cNvSpPr>
          <p:nvPr>
            <p:ph idx="1"/>
          </p:nvPr>
        </p:nvSpPr>
        <p:spPr/>
        <p:txBody>
          <a:bodyPr/>
          <a:lstStyle/>
          <a:p>
            <a:pPr marL="294894" lvl="1" indent="0">
              <a:buNone/>
            </a:pPr>
            <a:r>
              <a:rPr lang="en-US" dirty="0"/>
              <a:t>List the five project management process groups:</a:t>
            </a:r>
          </a:p>
          <a:p>
            <a:pPr marL="294894" lvl="1" indent="0">
              <a:buNone/>
            </a:pPr>
            <a:endParaRPr lang="en-US" dirty="0"/>
          </a:p>
        </p:txBody>
      </p:sp>
    </p:spTree>
    <p:extLst>
      <p:ext uri="{BB962C8B-B14F-4D97-AF65-F5344CB8AC3E}">
        <p14:creationId xmlns:p14="http://schemas.microsoft.com/office/powerpoint/2010/main" val="87375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 14</a:t>
            </a:r>
          </a:p>
        </p:txBody>
      </p:sp>
      <p:sp>
        <p:nvSpPr>
          <p:cNvPr id="7" name="Content Placeholder 6"/>
          <p:cNvSpPr>
            <a:spLocks noGrp="1"/>
          </p:cNvSpPr>
          <p:nvPr>
            <p:ph idx="1"/>
          </p:nvPr>
        </p:nvSpPr>
        <p:spPr/>
        <p:txBody>
          <a:bodyPr/>
          <a:lstStyle/>
          <a:p>
            <a:pPr marL="294894" lvl="1" indent="0">
              <a:buNone/>
            </a:pPr>
            <a:r>
              <a:rPr lang="en-US" dirty="0"/>
              <a:t>To which part of project management does this cartoon refer?</a:t>
            </a:r>
          </a:p>
          <a:p>
            <a:pPr marL="294894" lvl="1" indent="0">
              <a:buNone/>
            </a:pPr>
            <a:endParaRPr lang="en-US" dirty="0"/>
          </a:p>
          <a:p>
            <a:pPr marL="294894" lvl="1" indent="0">
              <a:buNone/>
            </a:pPr>
            <a:endParaRPr lang="en-US"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116" b="15949"/>
          <a:stretch/>
        </p:blipFill>
        <p:spPr>
          <a:xfrm>
            <a:off x="2895600" y="2617667"/>
            <a:ext cx="4114800" cy="3097333"/>
          </a:xfrm>
          <a:prstGeom prst="rect">
            <a:avLst/>
          </a:prstGeom>
        </p:spPr>
      </p:pic>
    </p:spTree>
    <p:extLst>
      <p:ext uri="{BB962C8B-B14F-4D97-AF65-F5344CB8AC3E}">
        <p14:creationId xmlns:p14="http://schemas.microsoft.com/office/powerpoint/2010/main" val="1402972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hlinkClick r:id="rId2"/>
              </a:rPr>
              <a:t>https://www.youtube.com/watch?v=IkdmOVejUlI</a:t>
            </a: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868069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 15</a:t>
            </a:r>
          </a:p>
        </p:txBody>
      </p:sp>
      <p:sp>
        <p:nvSpPr>
          <p:cNvPr id="2" name="Content Placeholder 1"/>
          <p:cNvSpPr>
            <a:spLocks noGrp="1"/>
          </p:cNvSpPr>
          <p:nvPr>
            <p:ph idx="1"/>
          </p:nvPr>
        </p:nvSpPr>
        <p:spPr/>
        <p:txBody>
          <a:bodyPr/>
          <a:lstStyle/>
          <a:p>
            <a:pPr marL="0" indent="0">
              <a:buNone/>
            </a:pPr>
            <a:r>
              <a:rPr lang="en-US" dirty="0"/>
              <a:t>Fill in the blank with something funny and relevant to chapters 1, 2 or 3 or the </a:t>
            </a:r>
            <a:r>
              <a:rPr lang="en-US" dirty="0" err="1"/>
              <a:t>PMBoK</a:t>
            </a:r>
            <a:r>
              <a:rPr lang="en-US" dirty="0"/>
              <a:t> 6e:</a:t>
            </a:r>
          </a:p>
          <a:p>
            <a:pPr marL="0" indent="0">
              <a:buNone/>
            </a:pPr>
            <a:endParaRPr lang="en-US" dirty="0"/>
          </a:p>
        </p:txBody>
      </p:sp>
      <p:pic>
        <p:nvPicPr>
          <p:cNvPr id="7" name="Picture 6">
            <a:extLst>
              <a:ext uri="{FF2B5EF4-FFF2-40B4-BE49-F238E27FC236}">
                <a16:creationId xmlns:a16="http://schemas.microsoft.com/office/drawing/2014/main" id="{5B14A489-96D7-40EC-AE0F-A1547AEB78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3124200"/>
            <a:ext cx="7239000" cy="2251329"/>
          </a:xfrm>
          <a:prstGeom prst="rect">
            <a:avLst/>
          </a:prstGeom>
        </p:spPr>
      </p:pic>
      <p:sp>
        <p:nvSpPr>
          <p:cNvPr id="9" name="Rectangle 8">
            <a:extLst>
              <a:ext uri="{FF2B5EF4-FFF2-40B4-BE49-F238E27FC236}">
                <a16:creationId xmlns:a16="http://schemas.microsoft.com/office/drawing/2014/main" id="{7FAFB51A-D189-4FF9-832D-739364D6B63A}"/>
              </a:ext>
            </a:extLst>
          </p:cNvPr>
          <p:cNvSpPr/>
          <p:nvPr/>
        </p:nvSpPr>
        <p:spPr>
          <a:xfrm>
            <a:off x="6172200" y="3505200"/>
            <a:ext cx="19812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6619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a:t>
            </a:r>
          </a:p>
        </p:txBody>
      </p:sp>
      <p:sp>
        <p:nvSpPr>
          <p:cNvPr id="3" name="Content Placeholder 2"/>
          <p:cNvSpPr>
            <a:spLocks noGrp="1"/>
          </p:cNvSpPr>
          <p:nvPr>
            <p:ph idx="1"/>
          </p:nvPr>
        </p:nvSpPr>
        <p:spPr/>
        <p:txBody>
          <a:bodyPr/>
          <a:lstStyle/>
          <a:p>
            <a:r>
              <a:rPr lang="en-US" dirty="0"/>
              <a:t>Grade questions 9 – 15</a:t>
            </a:r>
          </a:p>
          <a:p>
            <a:r>
              <a:rPr lang="en-US" dirty="0"/>
              <a:t>Check scores</a:t>
            </a:r>
          </a:p>
          <a:p>
            <a:r>
              <a:rPr lang="en-US" dirty="0"/>
              <a:t>Now to the Final Question</a:t>
            </a:r>
          </a:p>
        </p:txBody>
      </p:sp>
    </p:spTree>
    <p:extLst>
      <p:ext uri="{BB962C8B-B14F-4D97-AF65-F5344CB8AC3E}">
        <p14:creationId xmlns:p14="http://schemas.microsoft.com/office/powerpoint/2010/main" val="561602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Final Question: 5 points possible</a:t>
            </a:r>
          </a:p>
        </p:txBody>
      </p:sp>
      <p:sp>
        <p:nvSpPr>
          <p:cNvPr id="3" name="Content Placeholder 2"/>
          <p:cNvSpPr>
            <a:spLocks noGrp="1"/>
          </p:cNvSpPr>
          <p:nvPr>
            <p:ph idx="1"/>
          </p:nvPr>
        </p:nvSpPr>
        <p:spPr/>
        <p:txBody>
          <a:bodyPr/>
          <a:lstStyle/>
          <a:p>
            <a:pPr marL="0" indent="0">
              <a:buNone/>
            </a:pPr>
            <a:r>
              <a:rPr lang="en-US" dirty="0"/>
              <a:t>For ½ a point each, list the </a:t>
            </a:r>
            <a:r>
              <a:rPr lang="en-US" sz="3200" b="1" dirty="0"/>
              <a:t>10 project management knowledge areas:</a:t>
            </a:r>
            <a:r>
              <a:rPr lang="en-US" dirty="0"/>
              <a:t>  </a:t>
            </a:r>
          </a:p>
          <a:p>
            <a:pPr marL="0" indent="0">
              <a:buNone/>
            </a:pPr>
            <a:endParaRPr lang="en-US" dirty="0"/>
          </a:p>
          <a:p>
            <a:pPr marL="0" indent="0">
              <a:buNone/>
            </a:pPr>
            <a:r>
              <a:rPr lang="en-US" dirty="0"/>
              <a:t>After two mistakes, I start subtracting ½ a point for wrong answers.</a:t>
            </a:r>
          </a:p>
        </p:txBody>
      </p:sp>
    </p:spTree>
    <p:extLst>
      <p:ext uri="{BB962C8B-B14F-4D97-AF65-F5344CB8AC3E}">
        <p14:creationId xmlns:p14="http://schemas.microsoft.com/office/powerpoint/2010/main" val="1407354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a:t>
            </a:r>
          </a:p>
        </p:txBody>
      </p:sp>
      <p:sp>
        <p:nvSpPr>
          <p:cNvPr id="3" name="Content Placeholder 2"/>
          <p:cNvSpPr>
            <a:spLocks noGrp="1"/>
          </p:cNvSpPr>
          <p:nvPr>
            <p:ph idx="1"/>
          </p:nvPr>
        </p:nvSpPr>
        <p:spPr/>
        <p:txBody>
          <a:bodyPr/>
          <a:lstStyle/>
          <a:p>
            <a:r>
              <a:rPr lang="en-US" dirty="0"/>
              <a:t>Sit with your teams.</a:t>
            </a:r>
          </a:p>
          <a:p>
            <a:r>
              <a:rPr lang="en-US" dirty="0"/>
              <a:t>List team names.</a:t>
            </a:r>
          </a:p>
          <a:p>
            <a:r>
              <a:rPr lang="en-US" dirty="0"/>
              <a:t>Write up four answer cards:  A, B, C and D</a:t>
            </a:r>
          </a:p>
          <a:p>
            <a:r>
              <a:rPr lang="en-US" dirty="0"/>
              <a:t>No notes or electronic assistance.</a:t>
            </a:r>
          </a:p>
          <a:p>
            <a:r>
              <a:rPr lang="en-US" dirty="0"/>
              <a:t>Two rounds:</a:t>
            </a:r>
          </a:p>
          <a:p>
            <a:pPr lvl="1"/>
            <a:r>
              <a:rPr lang="en-US" dirty="0"/>
              <a:t>Multiple Choice &amp; True/False</a:t>
            </a:r>
          </a:p>
          <a:p>
            <a:pPr lvl="1"/>
            <a:r>
              <a:rPr lang="en-US" dirty="0"/>
              <a:t>Short Answer</a:t>
            </a:r>
          </a:p>
          <a:p>
            <a:r>
              <a:rPr lang="en-US" dirty="0"/>
              <a:t>Winning team gets prizes!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Round 1:</a:t>
            </a:r>
          </a:p>
        </p:txBody>
      </p:sp>
      <p:sp>
        <p:nvSpPr>
          <p:cNvPr id="3" name="Content Placeholder 2"/>
          <p:cNvSpPr>
            <a:spLocks noGrp="1"/>
          </p:cNvSpPr>
          <p:nvPr>
            <p:ph idx="1"/>
          </p:nvPr>
        </p:nvSpPr>
        <p:spPr/>
        <p:txBody>
          <a:bodyPr/>
          <a:lstStyle/>
          <a:p>
            <a:r>
              <a:rPr lang="en-US" dirty="0"/>
              <a:t>Multiple Choice</a:t>
            </a:r>
          </a:p>
          <a:p>
            <a:r>
              <a:rPr lang="en-US" dirty="0"/>
              <a:t>True/False</a:t>
            </a:r>
          </a:p>
        </p:txBody>
      </p:sp>
    </p:spTree>
    <p:extLst>
      <p:ext uri="{BB962C8B-B14F-4D97-AF65-F5344CB8AC3E}">
        <p14:creationId xmlns:p14="http://schemas.microsoft.com/office/powerpoint/2010/main" val="2300506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 1</a:t>
            </a:r>
          </a:p>
        </p:txBody>
      </p:sp>
      <p:sp>
        <p:nvSpPr>
          <p:cNvPr id="7" name="Content Placeholder 6"/>
          <p:cNvSpPr>
            <a:spLocks noGrp="1"/>
          </p:cNvSpPr>
          <p:nvPr>
            <p:ph idx="1"/>
          </p:nvPr>
        </p:nvSpPr>
        <p:spPr/>
        <p:txBody>
          <a:bodyPr/>
          <a:lstStyle/>
          <a:p>
            <a:pPr marL="294894" lvl="1" indent="0">
              <a:buNone/>
            </a:pPr>
            <a:r>
              <a:rPr lang="en-US" dirty="0"/>
              <a:t>True or False?  The three types of PMOs are supportive, controlling and directive.</a:t>
            </a:r>
          </a:p>
          <a:p>
            <a:pPr marL="294894" lvl="1" indent="0">
              <a:buNone/>
            </a:pPr>
            <a:endParaRPr lang="en-US" dirty="0"/>
          </a:p>
          <a:p>
            <a:pPr marL="385763" indent="-385763">
              <a:buFont typeface="+mj-lt"/>
              <a:buAutoNum type="alphaUcPeriod"/>
            </a:pPr>
            <a:r>
              <a:rPr lang="en-US" dirty="0"/>
              <a:t>True</a:t>
            </a:r>
          </a:p>
          <a:p>
            <a:pPr marL="385763" indent="-385763">
              <a:buFont typeface="+mj-lt"/>
              <a:buAutoNum type="alphaUcPeriod"/>
            </a:pPr>
            <a:r>
              <a:rPr lang="en-US" dirty="0"/>
              <a:t>False</a:t>
            </a:r>
          </a:p>
          <a:p>
            <a:pPr marL="385763" indent="-385763">
              <a:buFont typeface="+mj-lt"/>
              <a:buAutoNum type="alphaUcPeriod"/>
            </a:pPr>
            <a:endParaRPr lang="en-US" dirty="0"/>
          </a:p>
          <a:p>
            <a:pPr marL="0" indent="0">
              <a:buNone/>
            </a:pPr>
            <a:r>
              <a:rPr lang="en-US" dirty="0"/>
              <a:t>Answer: a) True</a:t>
            </a:r>
          </a:p>
        </p:txBody>
      </p:sp>
    </p:spTree>
    <p:extLst>
      <p:ext uri="{BB962C8B-B14F-4D97-AF65-F5344CB8AC3E}">
        <p14:creationId xmlns:p14="http://schemas.microsoft.com/office/powerpoint/2010/main" val="279373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Effect transition="in" filter="fade">
                                      <p:cBhvr>
                                        <p:cTn id="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 2</a:t>
            </a:r>
          </a:p>
        </p:txBody>
      </p:sp>
      <p:sp>
        <p:nvSpPr>
          <p:cNvPr id="3" name="Content Placeholder 2"/>
          <p:cNvSpPr>
            <a:spLocks noGrp="1"/>
          </p:cNvSpPr>
          <p:nvPr>
            <p:ph idx="1"/>
          </p:nvPr>
        </p:nvSpPr>
        <p:spPr/>
        <p:txBody>
          <a:bodyPr/>
          <a:lstStyle/>
          <a:p>
            <a:r>
              <a:rPr lang="en-US" dirty="0"/>
              <a:t>There are a twelve project management knowledge areas.</a:t>
            </a:r>
          </a:p>
          <a:p>
            <a:pPr marL="0" indent="0">
              <a:buNone/>
            </a:pPr>
            <a:endParaRPr lang="en-US" dirty="0"/>
          </a:p>
          <a:p>
            <a:pPr marL="385763" indent="-385763">
              <a:buAutoNum type="alphaLcParenR"/>
            </a:pPr>
            <a:r>
              <a:rPr lang="en-US" dirty="0"/>
              <a:t>True</a:t>
            </a:r>
          </a:p>
          <a:p>
            <a:pPr marL="385763" indent="-385763">
              <a:buAutoNum type="alphaLcParenR"/>
            </a:pPr>
            <a:r>
              <a:rPr lang="en-US" dirty="0"/>
              <a:t>False</a:t>
            </a:r>
          </a:p>
          <a:p>
            <a:pPr marL="0" indent="0">
              <a:buNone/>
            </a:pPr>
            <a:endParaRPr lang="en-US" dirty="0"/>
          </a:p>
          <a:p>
            <a:pPr marL="0" indent="0">
              <a:buNone/>
            </a:pPr>
            <a:r>
              <a:rPr lang="en-US" dirty="0"/>
              <a:t>Answer:  a) False, there are ten, which is enough.</a:t>
            </a:r>
          </a:p>
          <a:p>
            <a:pPr marL="385763" indent="-385763">
              <a:buAutoNum type="alphaLcParenR"/>
            </a:pPr>
            <a:endParaRPr lang="en-US" dirty="0"/>
          </a:p>
        </p:txBody>
      </p:sp>
    </p:spTree>
    <p:extLst>
      <p:ext uri="{BB962C8B-B14F-4D97-AF65-F5344CB8AC3E}">
        <p14:creationId xmlns:p14="http://schemas.microsoft.com/office/powerpoint/2010/main" val="130697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3</a:t>
            </a:r>
          </a:p>
        </p:txBody>
      </p:sp>
      <p:sp>
        <p:nvSpPr>
          <p:cNvPr id="3" name="Content Placeholder 2"/>
          <p:cNvSpPr>
            <a:spLocks noGrp="1"/>
          </p:cNvSpPr>
          <p:nvPr>
            <p:ph idx="1"/>
          </p:nvPr>
        </p:nvSpPr>
        <p:spPr/>
        <p:txBody>
          <a:bodyPr/>
          <a:lstStyle/>
          <a:p>
            <a:pPr marL="0" indent="0">
              <a:buNone/>
            </a:pPr>
            <a:r>
              <a:rPr lang="en-US" dirty="0"/>
              <a:t>Which doesn’t belong:  A project is a temporary endeavor undertaken to create a unique:</a:t>
            </a:r>
          </a:p>
          <a:p>
            <a:pPr marL="0" indent="0">
              <a:buNone/>
            </a:pPr>
            <a:r>
              <a:rPr lang="en-US" dirty="0"/>
              <a:t> </a:t>
            </a:r>
          </a:p>
          <a:p>
            <a:pPr marL="385763" indent="-385763">
              <a:buAutoNum type="alphaUcPeriod"/>
            </a:pPr>
            <a:r>
              <a:rPr lang="en-US" dirty="0"/>
              <a:t>Baseline</a:t>
            </a:r>
          </a:p>
          <a:p>
            <a:pPr marL="385763" indent="-385763">
              <a:buAutoNum type="alphaUcPeriod"/>
            </a:pPr>
            <a:r>
              <a:rPr lang="en-US" dirty="0"/>
              <a:t>Product</a:t>
            </a:r>
          </a:p>
          <a:p>
            <a:pPr marL="385763" indent="-385763">
              <a:buAutoNum type="alphaUcPeriod"/>
            </a:pPr>
            <a:r>
              <a:rPr lang="en-US" dirty="0"/>
              <a:t>Service</a:t>
            </a:r>
          </a:p>
          <a:p>
            <a:pPr marL="385763" indent="-385763">
              <a:buAutoNum type="alphaUcPeriod"/>
            </a:pPr>
            <a:r>
              <a:rPr lang="en-US" dirty="0"/>
              <a:t>Result</a:t>
            </a:r>
          </a:p>
          <a:p>
            <a:pPr marL="385763" indent="-385763">
              <a:buAutoNum type="alphaUcPeriod"/>
            </a:pPr>
            <a:endParaRPr lang="en-US" dirty="0"/>
          </a:p>
          <a:p>
            <a:pPr marL="0" indent="0">
              <a:buNone/>
            </a:pPr>
            <a:r>
              <a:rPr lang="en-US" dirty="0"/>
              <a:t>Answer: A) Baseline</a:t>
            </a:r>
          </a:p>
          <a:p>
            <a:pPr marL="385763" indent="-385763">
              <a:buAutoNum type="alphaUcPeriod"/>
            </a:pPr>
            <a:endParaRPr lang="en-US" dirty="0"/>
          </a:p>
        </p:txBody>
      </p:sp>
    </p:spTree>
    <p:extLst>
      <p:ext uri="{BB962C8B-B14F-4D97-AF65-F5344CB8AC3E}">
        <p14:creationId xmlns:p14="http://schemas.microsoft.com/office/powerpoint/2010/main" val="356237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arn(inVertical)">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 4</a:t>
            </a:r>
          </a:p>
        </p:txBody>
      </p:sp>
      <p:sp>
        <p:nvSpPr>
          <p:cNvPr id="7" name="Content Placeholder 6"/>
          <p:cNvSpPr>
            <a:spLocks noGrp="1"/>
          </p:cNvSpPr>
          <p:nvPr>
            <p:ph idx="1"/>
          </p:nvPr>
        </p:nvSpPr>
        <p:spPr/>
        <p:txBody>
          <a:bodyPr>
            <a:normAutofit lnSpcReduction="10000"/>
          </a:bodyPr>
          <a:lstStyle/>
          <a:p>
            <a:pPr marL="294894" lvl="1" indent="0">
              <a:buNone/>
            </a:pPr>
            <a:r>
              <a:rPr lang="en-US" dirty="0"/>
              <a:t>Darth Vader arrives at the Death Star to track, review and regulate it’s progress and performance and identify any areas in which changes to the plan are required.  Which process group is he doing?</a:t>
            </a:r>
          </a:p>
          <a:p>
            <a:pPr marL="294894" lvl="1" indent="0">
              <a:buNone/>
            </a:pPr>
            <a:endParaRPr lang="en-US" dirty="0"/>
          </a:p>
          <a:p>
            <a:pPr marL="752094" lvl="1" indent="-457200">
              <a:buFont typeface="+mj-lt"/>
              <a:buAutoNum type="alphaUcPeriod"/>
            </a:pPr>
            <a:r>
              <a:rPr lang="en-US" dirty="0"/>
              <a:t>P</a:t>
            </a:r>
          </a:p>
          <a:p>
            <a:pPr marL="752094" lvl="1" indent="-457200">
              <a:buFont typeface="+mj-lt"/>
              <a:buAutoNum type="alphaUcPeriod"/>
            </a:pPr>
            <a:r>
              <a:rPr lang="en-US" dirty="0"/>
              <a:t>E</a:t>
            </a:r>
          </a:p>
          <a:p>
            <a:pPr marL="752094" lvl="1" indent="-457200">
              <a:buFont typeface="+mj-lt"/>
              <a:buAutoNum type="alphaUcPeriod"/>
            </a:pPr>
            <a:r>
              <a:rPr lang="en-US" dirty="0"/>
              <a:t>M &amp; C</a:t>
            </a:r>
          </a:p>
          <a:p>
            <a:pPr marL="752094" lvl="1" indent="-457200">
              <a:buFont typeface="+mj-lt"/>
              <a:buAutoNum type="alphaUcPeriod"/>
            </a:pPr>
            <a:r>
              <a:rPr lang="en-US" dirty="0"/>
              <a:t>C</a:t>
            </a:r>
          </a:p>
          <a:p>
            <a:pPr marL="752094" lvl="1" indent="-457200">
              <a:buFont typeface="+mj-lt"/>
              <a:buAutoNum type="alphaUcPeriod"/>
            </a:pPr>
            <a:endParaRPr lang="en-US" dirty="0"/>
          </a:p>
          <a:p>
            <a:pPr marL="294894" lvl="1" indent="0">
              <a:buNone/>
            </a:pPr>
            <a:r>
              <a:rPr lang="en-US" dirty="0"/>
              <a:t>Answer: C) Monitoring and Controlling</a:t>
            </a:r>
          </a:p>
        </p:txBody>
      </p:sp>
    </p:spTree>
    <p:extLst>
      <p:ext uri="{BB962C8B-B14F-4D97-AF65-F5344CB8AC3E}">
        <p14:creationId xmlns:p14="http://schemas.microsoft.com/office/powerpoint/2010/main" val="154574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Effect transition="in" filter="wheel(1)">
                                      <p:cBhvr>
                                        <p:cTn id="7" dur="2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Question 5</a:t>
            </a:r>
          </a:p>
        </p:txBody>
      </p:sp>
      <p:sp>
        <p:nvSpPr>
          <p:cNvPr id="7" name="Content Placeholder 6"/>
          <p:cNvSpPr>
            <a:spLocks noGrp="1"/>
          </p:cNvSpPr>
          <p:nvPr>
            <p:ph idx="1"/>
          </p:nvPr>
        </p:nvSpPr>
        <p:spPr/>
        <p:txBody>
          <a:bodyPr/>
          <a:lstStyle/>
          <a:p>
            <a:pPr marL="294894" lvl="1" indent="0">
              <a:buNone/>
            </a:pPr>
            <a:r>
              <a:rPr lang="en-US" dirty="0"/>
              <a:t>Rank these from largest to smallest:</a:t>
            </a:r>
          </a:p>
          <a:p>
            <a:pPr marL="294894" lvl="1" indent="0">
              <a:buNone/>
            </a:pPr>
            <a:endParaRPr lang="en-US" dirty="0"/>
          </a:p>
          <a:p>
            <a:pPr marL="385763" indent="-385763">
              <a:buFont typeface="+mj-lt"/>
              <a:buAutoNum type="alphaUcPeriod"/>
            </a:pPr>
            <a:r>
              <a:rPr lang="en-US" dirty="0"/>
              <a:t>Portfolio, Project, Program</a:t>
            </a:r>
          </a:p>
          <a:p>
            <a:pPr marL="385763" indent="-385763">
              <a:buFont typeface="+mj-lt"/>
              <a:buAutoNum type="alphaUcPeriod"/>
            </a:pPr>
            <a:r>
              <a:rPr lang="en-US" dirty="0"/>
              <a:t>Program, Portfolio, Project</a:t>
            </a:r>
            <a:endParaRPr lang="en-US" b="1" dirty="0"/>
          </a:p>
          <a:p>
            <a:pPr marL="385763" indent="-385763">
              <a:buFont typeface="+mj-lt"/>
              <a:buAutoNum type="alphaUcPeriod"/>
            </a:pPr>
            <a:r>
              <a:rPr lang="en-US" dirty="0"/>
              <a:t>Project, Program, Portfolio</a:t>
            </a:r>
          </a:p>
          <a:p>
            <a:pPr marL="385763" indent="-385763">
              <a:buFont typeface="+mj-lt"/>
              <a:buAutoNum type="alphaUcPeriod"/>
            </a:pPr>
            <a:r>
              <a:rPr lang="en-US" dirty="0"/>
              <a:t>Portfolio, Program, Project</a:t>
            </a:r>
          </a:p>
          <a:p>
            <a:pPr marL="385763" indent="-385763">
              <a:buFont typeface="+mj-lt"/>
              <a:buAutoNum type="alphaUcPeriod"/>
            </a:pPr>
            <a:endParaRPr lang="en-US" dirty="0"/>
          </a:p>
          <a:p>
            <a:pPr marL="0" indent="0">
              <a:buNone/>
            </a:pPr>
            <a:r>
              <a:rPr lang="en-US" dirty="0"/>
              <a:t>Answer: D)</a:t>
            </a:r>
          </a:p>
        </p:txBody>
      </p:sp>
    </p:spTree>
    <p:extLst>
      <p:ext uri="{BB962C8B-B14F-4D97-AF65-F5344CB8AC3E}">
        <p14:creationId xmlns:p14="http://schemas.microsoft.com/office/powerpoint/2010/main" val="97697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 calcmode="lin" valueType="num">
                                      <p:cBhvr>
                                        <p:cTn id="7" dur="1000" fill="hold"/>
                                        <p:tgtEl>
                                          <p:spTgt spid="7">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386</TotalTime>
  <Words>532</Words>
  <Application>Microsoft Office PowerPoint</Application>
  <PresentationFormat>On-screen Show (4:3)</PresentationFormat>
  <Paragraphs>109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Constantia</vt:lpstr>
      <vt:lpstr>Wingdings 2</vt:lpstr>
      <vt:lpstr>Flow</vt:lpstr>
      <vt:lpstr>This…  Is… Project Management Trivia!</vt:lpstr>
      <vt:lpstr>PowerPoint Presentation</vt:lpstr>
      <vt:lpstr>Rules</vt:lpstr>
      <vt:lpstr>Round 1:</vt:lpstr>
      <vt:lpstr>Question 1</vt:lpstr>
      <vt:lpstr>Question 2</vt:lpstr>
      <vt:lpstr>Question 3</vt:lpstr>
      <vt:lpstr>Question 4</vt:lpstr>
      <vt:lpstr>Question 5</vt:lpstr>
      <vt:lpstr>Question 6</vt:lpstr>
      <vt:lpstr>Question 7</vt:lpstr>
      <vt:lpstr>Question 8</vt:lpstr>
      <vt:lpstr>Round 2: Short Answer</vt:lpstr>
      <vt:lpstr>Question 9</vt:lpstr>
      <vt:lpstr>Question 10</vt:lpstr>
      <vt:lpstr>Question 11</vt:lpstr>
      <vt:lpstr>Question 12</vt:lpstr>
      <vt:lpstr>Question 13</vt:lpstr>
      <vt:lpstr>Question 14</vt:lpstr>
      <vt:lpstr>Question 15</vt:lpstr>
      <vt:lpstr>Break</vt:lpstr>
      <vt:lpstr>Final Question: 5 points possible</vt:lpstr>
    </vt:vector>
  </TitlesOfParts>
  <Company>Fort Lewis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Huggins, Eric</cp:lastModifiedBy>
  <cp:revision>52</cp:revision>
  <dcterms:created xsi:type="dcterms:W3CDTF">2013-10-17T16:43:58Z</dcterms:created>
  <dcterms:modified xsi:type="dcterms:W3CDTF">2019-03-25T16:11:55Z</dcterms:modified>
</cp:coreProperties>
</file>