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71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7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0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5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2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0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3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7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E6CFB9-D61B-441C-A937-B737EE7AE5B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3DF963-75F1-4607-9822-D1627190230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99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Earned Value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CHAPTER 7 OF </a:t>
            </a:r>
            <a:r>
              <a:rPr lang="en-US" dirty="0" err="1"/>
              <a:t>pmbok</a:t>
            </a:r>
            <a:r>
              <a:rPr lang="en-US" dirty="0"/>
              <a:t> 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err="1"/>
              <a:t>eDITION</a:t>
            </a:r>
            <a:endParaRPr lang="en-US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971C3B8-C30B-4D05-BB63-89A2F41FA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628444"/>
            <a:ext cx="3480519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82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462C49-39D5-408A-8C15-FFCF92329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932" y="349599"/>
            <a:ext cx="7553843" cy="58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0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48BDF9-EFAC-47FB-AA76-11C7B0580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985" y="905079"/>
            <a:ext cx="8148240" cy="418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9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Section 7.4: Earned Value Management (EVM) </a:t>
            </a:r>
            <a:r>
              <a:rPr lang="en-US" sz="2700" dirty="0"/>
              <a:t>Methodology that combines scope, schedule, and resource measurements to assess project performance and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800"/>
            <a:ext cx="10058400" cy="4040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u="sng" dirty="0"/>
              <a:t>Example:</a:t>
            </a:r>
            <a:r>
              <a:rPr lang="en-US" sz="3100" dirty="0"/>
              <a:t>  A million dollar project is planned to be done in 16 months.  After 8 months, the data is:</a:t>
            </a:r>
          </a:p>
          <a:p>
            <a:pPr marL="0" indent="0">
              <a:buNone/>
            </a:pPr>
            <a:endParaRPr lang="en-US" sz="3100" dirty="0"/>
          </a:p>
          <a:p>
            <a:r>
              <a:rPr lang="en-US" sz="3100" dirty="0"/>
              <a:t>AC = ACWP = $580,000	</a:t>
            </a:r>
          </a:p>
          <a:p>
            <a:r>
              <a:rPr lang="en-US" sz="3100" dirty="0"/>
              <a:t>EV = 	BCWP = $430,000</a:t>
            </a:r>
          </a:p>
          <a:p>
            <a:r>
              <a:rPr lang="en-US" sz="31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9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Section 7.4: Earned Value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100" dirty="0"/>
              <a:t>Eight months into a sixteen month project, we have:</a:t>
            </a:r>
          </a:p>
          <a:p>
            <a:pPr marL="0" indent="0">
              <a:buNone/>
            </a:pPr>
            <a:r>
              <a:rPr lang="en-US" sz="3100" dirty="0"/>
              <a:t>BAC = $1M</a:t>
            </a:r>
          </a:p>
          <a:p>
            <a:pPr marL="0" indent="0">
              <a:buNone/>
            </a:pPr>
            <a:r>
              <a:rPr lang="en-US" sz="3100" dirty="0"/>
              <a:t>AC = $580,000	</a:t>
            </a:r>
          </a:p>
          <a:p>
            <a:pPr marL="0" indent="0">
              <a:buNone/>
            </a:pPr>
            <a:r>
              <a:rPr lang="en-US" sz="3100" dirty="0"/>
              <a:t>EV = $430,000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/>
              <a:t> What do these three things mean?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/>
              <a:t> In general, is this project on track?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34D19-AF21-44FC-8B50-C8FCAEA32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Calculate the PV (Planned Value)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PV (BCWS) 	= 8/16*$1M </a:t>
            </a:r>
          </a:p>
          <a:p>
            <a:pPr marL="0" indent="0">
              <a:buNone/>
            </a:pPr>
            <a:r>
              <a:rPr lang="en-US" sz="3000" dirty="0"/>
              <a:t>		= $500,000</a:t>
            </a:r>
          </a:p>
          <a:p>
            <a:pPr marL="0" indent="0">
              <a:buNone/>
            </a:pPr>
            <a:endParaRPr lang="en-US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 Halfway through the project, we should have completed half of the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4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Cost Variance (CV and CPI)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100" b="1" dirty="0"/>
              <a:t>CV = 	EV – AC </a:t>
            </a:r>
            <a:r>
              <a:rPr lang="en-US" sz="3100" dirty="0"/>
              <a:t>= </a:t>
            </a:r>
          </a:p>
          <a:p>
            <a:pPr marL="0" indent="0">
              <a:buNone/>
            </a:pPr>
            <a:r>
              <a:rPr lang="en-US" sz="3100" dirty="0"/>
              <a:t>	$430k - $580k =</a:t>
            </a:r>
          </a:p>
          <a:p>
            <a:pPr marL="0" indent="0">
              <a:buNone/>
            </a:pPr>
            <a:r>
              <a:rPr lang="en-US" sz="3100" dirty="0"/>
              <a:t>	-$150k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/>
              <a:t> CV &lt; $0 means we are over budget.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/>
              <a:t> We have spent $580k (AC) to complete $430k (EV) worth of work.  This is bad.</a:t>
            </a:r>
          </a:p>
          <a:p>
            <a:pPr marL="0" indent="0">
              <a:buNone/>
            </a:pPr>
            <a:endParaRPr lang="en-US" sz="3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34D19-AF21-44FC-8B50-C8FCAEA32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/>
              <a:t>CPI =	EV/AC </a:t>
            </a:r>
            <a:r>
              <a:rPr lang="en-US" sz="3000" dirty="0"/>
              <a:t>=</a:t>
            </a:r>
          </a:p>
          <a:p>
            <a:pPr marL="0" indent="0">
              <a:buNone/>
            </a:pPr>
            <a:r>
              <a:rPr lang="en-US" sz="3000" dirty="0"/>
              <a:t>	$430k/$580k =</a:t>
            </a:r>
          </a:p>
          <a:p>
            <a:pPr marL="0" indent="0">
              <a:buNone/>
            </a:pPr>
            <a:r>
              <a:rPr lang="en-US" sz="3000" dirty="0"/>
              <a:t>	0.74 =</a:t>
            </a:r>
          </a:p>
          <a:p>
            <a:pPr marL="0" indent="0">
              <a:buNone/>
            </a:pPr>
            <a:r>
              <a:rPr lang="en-US" sz="3000" dirty="0"/>
              <a:t>	74%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 CPI &lt; 1 means we are over budget.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 We are at 74% budget efficiency.  This is bad.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8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Schedule Variance (SV and SPI)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100" b="1" dirty="0"/>
              <a:t>SV = 	EV – PV </a:t>
            </a:r>
            <a:r>
              <a:rPr lang="en-US" sz="3100" dirty="0"/>
              <a:t>= </a:t>
            </a:r>
          </a:p>
          <a:p>
            <a:pPr marL="0" indent="0">
              <a:buNone/>
            </a:pPr>
            <a:r>
              <a:rPr lang="en-US" sz="3100" dirty="0"/>
              <a:t>	$430k - $500k =</a:t>
            </a:r>
          </a:p>
          <a:p>
            <a:pPr marL="0" indent="0">
              <a:buNone/>
            </a:pPr>
            <a:r>
              <a:rPr lang="en-US" sz="3100" dirty="0"/>
              <a:t>	-$70k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/>
              <a:t> SV &lt; $0 means we behind schedule.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/>
              <a:t> We have completed $430k worth of work when we expected to have $500k worth of work done.  This is bad.</a:t>
            </a:r>
          </a:p>
          <a:p>
            <a:pPr marL="0" indent="0">
              <a:buNone/>
            </a:pPr>
            <a:endParaRPr lang="en-US" sz="3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34D19-AF21-44FC-8B50-C8FCAEA32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SPI =	EV/PV </a:t>
            </a:r>
            <a:r>
              <a:rPr lang="en-US" sz="3000" dirty="0"/>
              <a:t>=</a:t>
            </a:r>
          </a:p>
          <a:p>
            <a:pPr marL="0" indent="0">
              <a:buNone/>
            </a:pPr>
            <a:r>
              <a:rPr lang="en-US" sz="3000" dirty="0"/>
              <a:t>	$430k/$500k =</a:t>
            </a:r>
          </a:p>
          <a:p>
            <a:pPr marL="0" indent="0">
              <a:buNone/>
            </a:pPr>
            <a:r>
              <a:rPr lang="en-US" sz="3000" dirty="0"/>
              <a:t>	0.86 =</a:t>
            </a:r>
          </a:p>
          <a:p>
            <a:pPr marL="0" indent="0">
              <a:buNone/>
            </a:pPr>
            <a:r>
              <a:rPr lang="en-US" sz="3000" dirty="0"/>
              <a:t>	86%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 SPI &lt; 1 means we are behind schedule.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 We are at 86% schedule efficiency.  This is bad.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3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Estimate at Completion (EAC) and Estimate to Complete (ETC)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100" b="1" dirty="0"/>
              <a:t>EAC = BAC/CPI </a:t>
            </a:r>
            <a:r>
              <a:rPr lang="en-US" sz="3100" dirty="0"/>
              <a:t>= </a:t>
            </a:r>
          </a:p>
          <a:p>
            <a:pPr marL="0" indent="0">
              <a:buNone/>
            </a:pPr>
            <a:r>
              <a:rPr lang="en-US" sz="3100" dirty="0"/>
              <a:t>	$1M/0.74 =</a:t>
            </a:r>
          </a:p>
          <a:p>
            <a:pPr marL="0" indent="0">
              <a:buNone/>
            </a:pPr>
            <a:r>
              <a:rPr lang="en-US" sz="3100" dirty="0"/>
              <a:t>	$1.35M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/>
              <a:t> Our original budget was $1M. Since we are being inefficient cost wise, our new estimate for the total cost is now $1.35M.</a:t>
            </a:r>
          </a:p>
          <a:p>
            <a:pPr marL="0" indent="0">
              <a:buNone/>
            </a:pPr>
            <a:endParaRPr lang="en-US" sz="3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34D19-AF21-44FC-8B50-C8FCAEA326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/>
              <a:t>ETC =	EAC - AC</a:t>
            </a:r>
            <a:r>
              <a:rPr lang="en-US" sz="3000" dirty="0"/>
              <a:t>=</a:t>
            </a:r>
          </a:p>
          <a:p>
            <a:pPr marL="0" indent="0">
              <a:buNone/>
            </a:pPr>
            <a:r>
              <a:rPr lang="en-US" sz="3000" dirty="0"/>
              <a:t>	$1.35M - $580k =</a:t>
            </a:r>
          </a:p>
          <a:p>
            <a:pPr marL="0" indent="0">
              <a:buNone/>
            </a:pPr>
            <a:r>
              <a:rPr lang="en-US" sz="3000" dirty="0"/>
              <a:t>	$770k</a:t>
            </a:r>
          </a:p>
          <a:p>
            <a:pPr marL="0" indent="0">
              <a:buNone/>
            </a:pPr>
            <a:endParaRPr lang="en-US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 At current rates, the remainder of the project will cost us $770k.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7211D9-E545-4D00-9874-641EC7C7B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BBC34A-8C43-4368-951E-A04EB7C00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2B97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AE526B-CD4B-4973-A623-78808612B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040" y="801793"/>
            <a:ext cx="5482331" cy="52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852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1513</TotalTime>
  <Words>142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Earned Value </vt:lpstr>
      <vt:lpstr>PowerPoint Presentation</vt:lpstr>
      <vt:lpstr>PowerPoint Presentation</vt:lpstr>
      <vt:lpstr>Section 7.4: Earned Value Management (EVM) Methodology that combines scope, schedule, and resource measurements to assess project performance and progress</vt:lpstr>
      <vt:lpstr>Section 7.4: Earned Value Management </vt:lpstr>
      <vt:lpstr>Cost Variance (CV and CPI)</vt:lpstr>
      <vt:lpstr>Schedule Variance (SV and SPI)</vt:lpstr>
      <vt:lpstr>Estimate at Completion (EAC) and Estimate to Complete (ETC)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PMBoK Chapter 7</dc:title>
  <dc:creator>Huggins, Eric</dc:creator>
  <cp:lastModifiedBy>Huggins, Eric</cp:lastModifiedBy>
  <cp:revision>6</cp:revision>
  <dcterms:created xsi:type="dcterms:W3CDTF">2018-03-28T17:40:05Z</dcterms:created>
  <dcterms:modified xsi:type="dcterms:W3CDTF">2022-04-15T16:39:31Z</dcterms:modified>
</cp:coreProperties>
</file>