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2"/>
  </p:notesMasterIdLst>
  <p:sldIdLst>
    <p:sldId id="409" r:id="rId5"/>
    <p:sldId id="408" r:id="rId6"/>
    <p:sldId id="368" r:id="rId7"/>
    <p:sldId id="308" r:id="rId8"/>
    <p:sldId id="403" r:id="rId9"/>
    <p:sldId id="406" r:id="rId10"/>
    <p:sldId id="4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A"/>
    <a:srgbClr val="0793E9"/>
    <a:srgbClr val="F9B004"/>
    <a:srgbClr val="0432FF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"/>
    <p:restoredTop sz="94095" autoAdjust="0"/>
  </p:normalViewPr>
  <p:slideViewPr>
    <p:cSldViewPr snapToGrid="0" snapToObjects="1">
      <p:cViewPr varScale="1">
        <p:scale>
          <a:sx n="107" d="100"/>
          <a:sy n="107" d="100"/>
        </p:scale>
        <p:origin x="1074" y="108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Hypothetical Hotel Occupancy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25000"/>
                  </a:schemeClr>
                </a:glow>
              </a:effectLst>
            </c:spPr>
          </c:marker>
          <c:xVal>
            <c:strRef>
              <c:f>Sheet1!$D$7:$D$14</c:f>
              <c:strCache>
                <c:ptCount val="8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  <c:pt idx="4">
                  <c:v>Winter</c:v>
                </c:pt>
                <c:pt idx="5">
                  <c:v>Spring</c:v>
                </c:pt>
                <c:pt idx="6">
                  <c:v>Summer</c:v>
                </c:pt>
                <c:pt idx="7">
                  <c:v>Fall</c:v>
                </c:pt>
              </c:strCache>
            </c:strRef>
          </c:xVal>
          <c:yVal>
            <c:numRef>
              <c:f>Sheet1!$E$7:$E$14</c:f>
              <c:numCache>
                <c:formatCode>0%</c:formatCode>
                <c:ptCount val="8"/>
                <c:pt idx="0">
                  <c:v>0.9</c:v>
                </c:pt>
                <c:pt idx="1">
                  <c:v>0.3</c:v>
                </c:pt>
                <c:pt idx="2">
                  <c:v>1</c:v>
                </c:pt>
                <c:pt idx="3">
                  <c:v>0.33</c:v>
                </c:pt>
                <c:pt idx="4">
                  <c:v>0.88</c:v>
                </c:pt>
                <c:pt idx="5">
                  <c:v>0.25</c:v>
                </c:pt>
                <c:pt idx="6">
                  <c:v>0.98</c:v>
                </c:pt>
                <c:pt idx="7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57-4E76-B8DC-6233AA8F0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156063"/>
        <c:axId val="341440335"/>
      </c:scatterChart>
      <c:valAx>
        <c:axId val="1951560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440335"/>
        <c:crosses val="autoZero"/>
        <c:crossBetween val="midCat"/>
      </c:valAx>
      <c:valAx>
        <c:axId val="34144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560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9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07981" y="559500"/>
            <a:ext cx="1225606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6600" dirty="0">
                <a:solidFill>
                  <a:srgbClr val="F9B004"/>
                </a:solidFill>
                <a:latin typeface="Rockwell Extra Bold"/>
              </a:rPr>
              <a:t>Forecasting: Seasonality</a:t>
            </a:r>
            <a:endParaRPr lang="en-US" sz="66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562329" y="525981"/>
            <a:ext cx="4841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Definition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32735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u="sng" dirty="0">
                <a:solidFill>
                  <a:srgbClr val="111111"/>
                </a:solidFill>
                <a:effectLst/>
                <a:latin typeface="SourceSansPro"/>
              </a:rPr>
              <a:t>What Is Seasonality?</a:t>
            </a:r>
          </a:p>
          <a:p>
            <a:pPr algn="l"/>
            <a:r>
              <a:rPr lang="en-US" sz="3200" b="0" i="0" dirty="0">
                <a:solidFill>
                  <a:srgbClr val="111111"/>
                </a:solidFill>
                <a:effectLst/>
                <a:latin typeface="SourceSansPro"/>
              </a:rPr>
              <a:t>Seasonality is a characteristic of a time series in which the data experiences regular and predictable changes that recur every calendar year. Any predictable fluctuation or pattern that recurs or repeats over a one-year period is said to be seasonal. (from Investopedia.com)</a:t>
            </a:r>
          </a:p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brick building with a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F197913B-3107-4FD0-8B70-D1ADC3F3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862"/>
          <a:stretch/>
        </p:blipFill>
        <p:spPr>
          <a:xfrm>
            <a:off x="-109" y="-1438"/>
            <a:ext cx="12203514" cy="6861293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304321" y="476696"/>
            <a:ext cx="5791399" cy="63860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9302" y="1355487"/>
            <a:ext cx="5441436" cy="5007102"/>
            <a:chOff x="539446" y="1350053"/>
            <a:chExt cx="5441436" cy="40642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539446" y="2179125"/>
              <a:ext cx="5441435" cy="323521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800" dirty="0">
                  <a:solidFill>
                    <a:srgbClr val="FFFFFF"/>
                  </a:solidFill>
                  <a:latin typeface="HELVETICA"/>
                </a:rPr>
                <a:t>Almost every business in Durango: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14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Purgatory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Hotel Occupancy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Restaurants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>
                <a:spcBef>
                  <a:spcPts val="3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Also demand for gasoline, holiday items, sports, taxes…</a:t>
              </a: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539447" y="1350053"/>
              <a:ext cx="5441435" cy="6745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800" dirty="0">
                  <a:solidFill>
                    <a:srgbClr val="F9B004"/>
                  </a:solidFill>
                  <a:latin typeface="Rockwell Extra Bold"/>
                </a:rPr>
                <a:t>Examples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649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F9BAA0C-F19F-9C41-BEF9-9C300B8E7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" t="-3812" b="20550"/>
          <a:stretch/>
        </p:blipFill>
        <p:spPr>
          <a:xfrm>
            <a:off x="1" y="614367"/>
            <a:ext cx="12192000" cy="6240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59605-D4A1-4CCF-9C88-B4AC23AFF29D}"/>
              </a:ext>
            </a:extLst>
          </p:cNvPr>
          <p:cNvSpPr txBox="1"/>
          <p:nvPr/>
        </p:nvSpPr>
        <p:spPr>
          <a:xfrm>
            <a:off x="265414" y="255967"/>
            <a:ext cx="110358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600" dirty="0">
                <a:solidFill>
                  <a:srgbClr val="848C49"/>
                </a:solidFill>
                <a:latin typeface="Rockwell Extra Bold"/>
              </a:rPr>
              <a:t>What has no seasonal pattern?</a:t>
            </a:r>
            <a:endParaRPr lang="en-US" sz="3600" dirty="0">
              <a:solidFill>
                <a:srgbClr val="848C49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CD979-B4F5-E649-9C49-69B709903EFE}"/>
              </a:ext>
            </a:extLst>
          </p:cNvPr>
          <p:cNvSpPr txBox="1"/>
          <p:nvPr/>
        </p:nvSpPr>
        <p:spPr>
          <a:xfrm>
            <a:off x="265415" y="2768323"/>
            <a:ext cx="3731718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helvetica"/>
                <a:ea typeface="Leitura Sans Grot 2" charset="0"/>
                <a:cs typeface="Leitura Sans Grot 2" charset="0"/>
              </a:rPr>
              <a:t>Demand for milk?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endParaRPr lang="en-US" sz="2800" dirty="0">
              <a:solidFill>
                <a:schemeClr val="bg1"/>
              </a:solidFill>
              <a:latin typeface="helvetica"/>
              <a:ea typeface="Leitura Sans Grot 2" charset="0"/>
              <a:cs typeface="Leitura Sans Grot 2" charset="0"/>
            </a:endParaRP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helvetica"/>
                <a:ea typeface="Leitura Sans Grot 2" charset="0"/>
                <a:cs typeface="Leitura Sans Grot 2" charset="0"/>
              </a:rPr>
              <a:t>Demand for TP?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endParaRPr lang="en-US" sz="2800" dirty="0">
              <a:solidFill>
                <a:schemeClr val="bg1"/>
              </a:solidFill>
              <a:latin typeface="helvetica"/>
              <a:ea typeface="Leitura Sans Grot 2" charset="0"/>
              <a:cs typeface="Leitura Sans Grot 2" charset="0"/>
            </a:endParaRP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helvetica"/>
                <a:ea typeface="Leitura Sans Grot 2" charset="0"/>
                <a:cs typeface="Leitura Sans Grot 2" charset="0"/>
              </a:rPr>
              <a:t>Not many things are consistent every day and all year long.</a:t>
            </a:r>
            <a:endParaRPr lang="en-US" sz="2800" dirty="0">
              <a:solidFill>
                <a:schemeClr val="bg1"/>
              </a:solidFill>
              <a:latin typeface="HELVETICA"/>
              <a:ea typeface="Leitura Sans Grot 2" charset="0"/>
              <a:cs typeface="Leitura Sans Grot 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E257E-861C-4EE1-A057-6C8C8058D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318" y="2592764"/>
            <a:ext cx="5687948" cy="38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87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1" y="85255"/>
            <a:ext cx="1219199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000" dirty="0">
                <a:solidFill>
                  <a:schemeClr val="bg1"/>
                </a:solidFill>
                <a:latin typeface="Rockwell Extra Bold"/>
              </a:rPr>
              <a:t>What does the pattern look like?</a:t>
            </a:r>
            <a:endParaRPr lang="en-US" sz="60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525DB-6F77-4991-A5F3-547C14D50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2424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Think about hotel occupancy rates in Durango (during a normal year)…</a:t>
            </a:r>
          </a:p>
          <a:p>
            <a:r>
              <a:rPr lang="en-US" dirty="0"/>
              <a:t>Very high in summer.</a:t>
            </a:r>
          </a:p>
          <a:p>
            <a:r>
              <a:rPr lang="en-US" dirty="0"/>
              <a:t>Quiet in Fall.</a:t>
            </a:r>
          </a:p>
          <a:p>
            <a:r>
              <a:rPr lang="en-US" dirty="0"/>
              <a:t>Busy again for ski season.</a:t>
            </a:r>
          </a:p>
          <a:p>
            <a:r>
              <a:rPr lang="en-US" dirty="0"/>
              <a:t>Quiet in Spring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9977CF7-DEE3-4C2F-8873-E770F6FC795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540428"/>
              </p:ext>
            </p:extLst>
          </p:nvPr>
        </p:nvGraphicFramePr>
        <p:xfrm>
          <a:off x="6172201" y="2003143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valley&#10;&#10;Description generated with high confidence">
            <a:extLst>
              <a:ext uri="{FF2B5EF4-FFF2-40B4-BE49-F238E27FC236}">
                <a16:creationId xmlns:a16="http://schemas.microsoft.com/office/drawing/2014/main" id="{4A8D15B4-2C19-49BA-A7D7-DA5117BD1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" t="41" r="-46" b="13225"/>
          <a:stretch/>
        </p:blipFill>
        <p:spPr>
          <a:xfrm>
            <a:off x="-11513" y="-6271"/>
            <a:ext cx="12203513" cy="6864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0C05B2-54D3-4E89-893C-02DCCC01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Seasonality Example at a Toy Store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5111A1A-9774-48FC-B7B8-0C859AB72E8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00018" y="1191338"/>
            <a:ext cx="1163801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manager of a toy store wants to predict sales (quarterly and total, in $100,000s) for all of Year 5.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Also, the manager wants to estimate the percentage of annual sales the fourth quarter of Year 5 will provide. 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	Graph the data in chronological order to display the seasonal trend.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	Use linear regression to estimate sales in all quarters.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	Estimate the percentage of annual sales for Q4 in Year 5.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	Interpret the slope of the linear regression line for each quarter.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6C40EB-F4D8-405B-A3B9-A22A8BD73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371121"/>
              </p:ext>
            </p:extLst>
          </p:nvPr>
        </p:nvGraphicFramePr>
        <p:xfrm>
          <a:off x="1327372" y="3617278"/>
          <a:ext cx="8659542" cy="261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3257">
                  <a:extLst>
                    <a:ext uri="{9D8B030D-6E8A-4147-A177-3AD203B41FA5}">
                      <a16:colId xmlns:a16="http://schemas.microsoft.com/office/drawing/2014/main" val="1728063152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1513118818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868928426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3863062946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592561532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109540736"/>
                    </a:ext>
                  </a:extLst>
                </a:gridCol>
              </a:tblGrid>
              <a:tr h="2552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3318033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112846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284534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67574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1729959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49417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Slope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440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17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30182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Now…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3273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111111"/>
                </a:solidFill>
                <a:latin typeface="SourceSansPro"/>
              </a:rPr>
              <a:t>Let’s answer parts a) through d) in MS Excel…</a:t>
            </a:r>
            <a:endParaRPr lang="en-US" sz="3200" b="0" i="0" dirty="0">
              <a:solidFill>
                <a:srgbClr val="111111"/>
              </a:solidFill>
              <a:effectLst/>
              <a:latin typeface="SourceSansPro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Graph the data.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 LR to estimate sales.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Estimate Q4 as a percentage.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Interpret each slope.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335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98AD50-0AC3-47DB-AA30-80D70EB9C406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4262</TotalTime>
  <Words>270</Words>
  <Application>Microsoft Office PowerPoint</Application>
  <PresentationFormat>Widescreen</PresentationFormat>
  <Paragraphs>83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Avenir Book</vt:lpstr>
      <vt:lpstr>Calibri</vt:lpstr>
      <vt:lpstr>Calibri Light</vt:lpstr>
      <vt:lpstr>HELVETICA</vt:lpstr>
      <vt:lpstr>HELVETICA</vt:lpstr>
      <vt:lpstr>Rockwell Extra Bold</vt:lpstr>
      <vt:lpstr>SourceSansPro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Seasonality Example at a Toy Store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Meryl</dc:creator>
  <cp:lastModifiedBy>Huggins, Eric</cp:lastModifiedBy>
  <cp:revision>165</cp:revision>
  <dcterms:created xsi:type="dcterms:W3CDTF">2019-04-01T19:18:44Z</dcterms:created>
  <dcterms:modified xsi:type="dcterms:W3CDTF">2022-02-11T14:26:23Z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0x010100132BFC638506C2489E4EBF1249F58D11</vt:lpwstr>
  </property>
</Properties>
</file>