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9377600" cy="32918400"/>
  <p:notesSz cx="48907700" cy="324612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EDE"/>
    <a:srgbClr val="F8FEC2"/>
    <a:srgbClr val="9292C4"/>
    <a:srgbClr val="D08686"/>
    <a:srgbClr val="CCCCFF"/>
    <a:srgbClr val="E9FCE0"/>
    <a:srgbClr val="FFFFFF"/>
    <a:srgbClr val="D5FAC6"/>
    <a:srgbClr val="CCFFCC"/>
    <a:srgbClr val="67C3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2778" y="324"/>
      </p:cViewPr>
      <p:guideLst>
        <p:guide orient="horz" pos="10368"/>
        <p:guide pos="15552"/>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rrey\Documents\Senior%20Sem\4-11Track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rrey\Documents\Senior%20Sem\4-11Trac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barChart>
        <c:barDir val="col"/>
        <c:grouping val="clustered"/>
        <c:ser>
          <c:idx val="0"/>
          <c:order val="0"/>
          <c:tx>
            <c:strRef>
              <c:f>Sheet2!$C$1</c:f>
              <c:strCache>
                <c:ptCount val="1"/>
                <c:pt idx="0">
                  <c:v>Tracks per Kilometer</c:v>
                </c:pt>
              </c:strCache>
            </c:strRef>
          </c:tx>
          <c:spPr>
            <a:solidFill>
              <a:srgbClr val="002060"/>
            </a:solidFill>
          </c:spPr>
          <c:errBars>
            <c:errBarType val="both"/>
            <c:errValType val="stdErr"/>
          </c:errBars>
          <c:cat>
            <c:strRef>
              <c:f>Sheet2!$A$2:$B$4</c:f>
              <c:strCache>
                <c:ptCount val="3"/>
                <c:pt idx="0">
                  <c:v>No Recreation</c:v>
                </c:pt>
                <c:pt idx="1">
                  <c:v>Skiers/snowshoers only</c:v>
                </c:pt>
                <c:pt idx="2">
                  <c:v>Snowmobiles</c:v>
                </c:pt>
              </c:strCache>
            </c:strRef>
          </c:cat>
          <c:val>
            <c:numRef>
              <c:f>Sheet2!$C$2:$C$4</c:f>
              <c:numCache>
                <c:formatCode>General</c:formatCode>
                <c:ptCount val="3"/>
                <c:pt idx="0">
                  <c:v>7.8888999999999996</c:v>
                </c:pt>
                <c:pt idx="1">
                  <c:v>7.5833000000000004</c:v>
                </c:pt>
                <c:pt idx="2">
                  <c:v>11.333300000000001</c:v>
                </c:pt>
              </c:numCache>
            </c:numRef>
          </c:val>
        </c:ser>
        <c:ser>
          <c:idx val="1"/>
          <c:order val="1"/>
          <c:tx>
            <c:strRef>
              <c:f>Sheet2!$D$1</c:f>
              <c:strCache>
                <c:ptCount val="1"/>
              </c:strCache>
            </c:strRef>
          </c:tx>
          <c:errBars>
            <c:errBarType val="both"/>
            <c:errValType val="stdErr"/>
          </c:errBars>
          <c:cat>
            <c:strRef>
              <c:f>Sheet2!$A$2:$B$4</c:f>
              <c:strCache>
                <c:ptCount val="3"/>
                <c:pt idx="0">
                  <c:v>No Recreation</c:v>
                </c:pt>
                <c:pt idx="1">
                  <c:v>Skiers/snowshoers only</c:v>
                </c:pt>
                <c:pt idx="2">
                  <c:v>Snowmobiles</c:v>
                </c:pt>
              </c:strCache>
            </c:strRef>
          </c:cat>
          <c:val>
            <c:numRef>
              <c:f>Sheet2!$D$2:$D$4</c:f>
              <c:numCache>
                <c:formatCode>General</c:formatCode>
                <c:ptCount val="3"/>
              </c:numCache>
            </c:numRef>
          </c:val>
        </c:ser>
        <c:gapWidth val="300"/>
        <c:axId val="85693568"/>
        <c:axId val="85695488"/>
      </c:barChart>
      <c:catAx>
        <c:axId val="85693568"/>
        <c:scaling>
          <c:orientation val="minMax"/>
        </c:scaling>
        <c:axPos val="b"/>
        <c:title>
          <c:tx>
            <c:rich>
              <a:bodyPr/>
              <a:lstStyle/>
              <a:p>
                <a:pPr>
                  <a:defRPr sz="1600"/>
                </a:pPr>
                <a:r>
                  <a:rPr lang="en-US" sz="1600"/>
                  <a:t>Recreational Use Classification</a:t>
                </a:r>
              </a:p>
            </c:rich>
          </c:tx>
          <c:layout/>
        </c:title>
        <c:majorTickMark val="none"/>
        <c:tickLblPos val="nextTo"/>
        <c:txPr>
          <a:bodyPr/>
          <a:lstStyle/>
          <a:p>
            <a:pPr>
              <a:defRPr sz="1600"/>
            </a:pPr>
            <a:endParaRPr lang="en-US"/>
          </a:p>
        </c:txPr>
        <c:crossAx val="85695488"/>
        <c:crosses val="autoZero"/>
        <c:auto val="1"/>
        <c:lblAlgn val="ctr"/>
        <c:lblOffset val="100"/>
      </c:catAx>
      <c:valAx>
        <c:axId val="85695488"/>
        <c:scaling>
          <c:orientation val="minMax"/>
        </c:scaling>
        <c:axPos val="l"/>
        <c:majorGridlines/>
        <c:minorGridlines/>
        <c:title>
          <c:tx>
            <c:rich>
              <a:bodyPr/>
              <a:lstStyle/>
              <a:p>
                <a:pPr>
                  <a:defRPr sz="1600"/>
                </a:pPr>
                <a:r>
                  <a:rPr lang="en-US" sz="1600" dirty="0"/>
                  <a:t>Tracks per Kilometer</a:t>
                </a:r>
              </a:p>
            </c:rich>
          </c:tx>
          <c:layout/>
        </c:title>
        <c:numFmt formatCode="General" sourceLinked="1"/>
        <c:tickLblPos val="nextTo"/>
        <c:spPr>
          <a:noFill/>
        </c:spPr>
        <c:crossAx val="85693568"/>
        <c:crosses val="autoZero"/>
        <c:crossBetween val="between"/>
      </c:valAx>
      <c:spPr>
        <a:solidFill>
          <a:srgbClr val="67C370"/>
        </a:solidFill>
      </c:spPr>
    </c:plotArea>
    <c:plotVisOnly val="1"/>
  </c:chart>
  <c:spPr>
    <a:solidFill>
      <a:srgbClr val="D08686"/>
    </a:solidFill>
    <a:ln>
      <a:solidFill>
        <a:srgbClr val="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7374924334977395E-2"/>
          <c:y val="4.6435522684918636E-2"/>
          <c:w val="0.69346197466057535"/>
          <c:h val="0.8109009009009005"/>
        </c:manualLayout>
      </c:layout>
      <c:barChart>
        <c:barDir val="col"/>
        <c:grouping val="clustered"/>
        <c:ser>
          <c:idx val="0"/>
          <c:order val="0"/>
          <c:tx>
            <c:strRef>
              <c:f>Sheet3!$A$2:$B$2</c:f>
              <c:strCache>
                <c:ptCount val="1"/>
                <c:pt idx="0">
                  <c:v>Deer mouse (Peromyscus maniculatus)</c:v>
                </c:pt>
              </c:strCache>
            </c:strRef>
          </c:tx>
          <c:spPr>
            <a:solidFill>
              <a:srgbClr val="71B973"/>
            </a:solidFill>
          </c:spPr>
          <c:errBars>
            <c:errBarType val="both"/>
            <c:errValType val="stdErr"/>
          </c:errBars>
          <c:cat>
            <c:strRef>
              <c:f>Sheet3!$C$1:$G$1</c:f>
              <c:strCache>
                <c:ptCount val="5"/>
                <c:pt idx="0">
                  <c:v>No Recreation</c:v>
                </c:pt>
                <c:pt idx="2">
                  <c:v>Skiers/snowshoers only</c:v>
                </c:pt>
                <c:pt idx="4">
                  <c:v>Snowmobiles</c:v>
                </c:pt>
              </c:strCache>
            </c:strRef>
          </c:cat>
          <c:val>
            <c:numRef>
              <c:f>Sheet3!$C$2:$G$2</c:f>
              <c:numCache>
                <c:formatCode>General</c:formatCode>
                <c:ptCount val="5"/>
                <c:pt idx="0">
                  <c:v>2.3332999999999986</c:v>
                </c:pt>
                <c:pt idx="2">
                  <c:v>2.25</c:v>
                </c:pt>
                <c:pt idx="4">
                  <c:v>3.4166999999999983</c:v>
                </c:pt>
              </c:numCache>
            </c:numRef>
          </c:val>
        </c:ser>
        <c:ser>
          <c:idx val="1"/>
          <c:order val="1"/>
          <c:tx>
            <c:strRef>
              <c:f>Sheet3!$A$3:$B$3</c:f>
              <c:strCache>
                <c:ptCount val="1"/>
                <c:pt idx="0">
                  <c:v>Pine Squirrel (Tamiasciurus hudsonicus)</c:v>
                </c:pt>
              </c:strCache>
            </c:strRef>
          </c:tx>
          <c:spPr>
            <a:solidFill>
              <a:srgbClr val="002060"/>
            </a:solidFill>
          </c:spPr>
          <c:errBars>
            <c:errBarType val="both"/>
            <c:errValType val="stdErr"/>
          </c:errBars>
          <c:cat>
            <c:strRef>
              <c:f>Sheet3!$C$1:$G$1</c:f>
              <c:strCache>
                <c:ptCount val="5"/>
                <c:pt idx="0">
                  <c:v>No Recreation</c:v>
                </c:pt>
                <c:pt idx="2">
                  <c:v>Skiers/snowshoers only</c:v>
                </c:pt>
                <c:pt idx="4">
                  <c:v>Snowmobiles</c:v>
                </c:pt>
              </c:strCache>
            </c:strRef>
          </c:cat>
          <c:val>
            <c:numRef>
              <c:f>Sheet3!$C$3:$G$3</c:f>
              <c:numCache>
                <c:formatCode>General</c:formatCode>
                <c:ptCount val="5"/>
                <c:pt idx="0">
                  <c:v>2.1667000000000001</c:v>
                </c:pt>
                <c:pt idx="2">
                  <c:v>3.6667000000000001</c:v>
                </c:pt>
                <c:pt idx="4">
                  <c:v>4.5</c:v>
                </c:pt>
              </c:numCache>
            </c:numRef>
          </c:val>
        </c:ser>
        <c:ser>
          <c:idx val="2"/>
          <c:order val="2"/>
          <c:tx>
            <c:strRef>
              <c:f>Sheet3!$A$4:$B$4</c:f>
              <c:strCache>
                <c:ptCount val="1"/>
                <c:pt idx="0">
                  <c:v>Snowshoe Hare (Lepus americanus)</c:v>
                </c:pt>
              </c:strCache>
            </c:strRef>
          </c:tx>
          <c:spPr>
            <a:solidFill>
              <a:srgbClr val="C00000"/>
            </a:solidFill>
          </c:spPr>
          <c:errBars>
            <c:errBarType val="both"/>
            <c:errValType val="stdErr"/>
          </c:errBars>
          <c:cat>
            <c:strRef>
              <c:f>Sheet3!$C$1:$G$1</c:f>
              <c:strCache>
                <c:ptCount val="5"/>
                <c:pt idx="0">
                  <c:v>No Recreation</c:v>
                </c:pt>
                <c:pt idx="2">
                  <c:v>Skiers/snowshoers only</c:v>
                </c:pt>
                <c:pt idx="4">
                  <c:v>Snowmobiles</c:v>
                </c:pt>
              </c:strCache>
            </c:strRef>
          </c:cat>
          <c:val>
            <c:numRef>
              <c:f>Sheet3!$C$4:$G$4</c:f>
              <c:numCache>
                <c:formatCode>General</c:formatCode>
                <c:ptCount val="5"/>
                <c:pt idx="0">
                  <c:v>2.2778</c:v>
                </c:pt>
                <c:pt idx="2">
                  <c:v>0.83330000000000004</c:v>
                </c:pt>
                <c:pt idx="4">
                  <c:v>2.5882999999999998</c:v>
                </c:pt>
              </c:numCache>
            </c:numRef>
          </c:val>
        </c:ser>
        <c:ser>
          <c:idx val="3"/>
          <c:order val="3"/>
          <c:tx>
            <c:strRef>
              <c:f>Sheet3!$A$5:$B$5</c:f>
              <c:strCache>
                <c:ptCount val="1"/>
                <c:pt idx="0">
                  <c:v>Coyote (Canis Latrans)</c:v>
                </c:pt>
              </c:strCache>
            </c:strRef>
          </c:tx>
          <c:errBars>
            <c:errBarType val="both"/>
            <c:errValType val="stdErr"/>
          </c:errBars>
          <c:cat>
            <c:strRef>
              <c:f>Sheet3!$C$1:$G$1</c:f>
              <c:strCache>
                <c:ptCount val="5"/>
                <c:pt idx="0">
                  <c:v>No Recreation</c:v>
                </c:pt>
                <c:pt idx="2">
                  <c:v>Skiers/snowshoers only</c:v>
                </c:pt>
                <c:pt idx="4">
                  <c:v>Snowmobiles</c:v>
                </c:pt>
              </c:strCache>
            </c:strRef>
          </c:cat>
          <c:val>
            <c:numRef>
              <c:f>Sheet3!$C$5:$G$5</c:f>
              <c:numCache>
                <c:formatCode>General</c:formatCode>
                <c:ptCount val="5"/>
                <c:pt idx="0">
                  <c:v>1.4443999999999992</c:v>
                </c:pt>
                <c:pt idx="2">
                  <c:v>0.5</c:v>
                </c:pt>
                <c:pt idx="4">
                  <c:v>0.83330000000000004</c:v>
                </c:pt>
              </c:numCache>
            </c:numRef>
          </c:val>
        </c:ser>
        <c:axId val="85809408"/>
        <c:axId val="85815680"/>
      </c:barChart>
      <c:catAx>
        <c:axId val="85809408"/>
        <c:scaling>
          <c:orientation val="minMax"/>
        </c:scaling>
        <c:axPos val="b"/>
        <c:title>
          <c:tx>
            <c:rich>
              <a:bodyPr/>
              <a:lstStyle/>
              <a:p>
                <a:pPr>
                  <a:defRPr sz="1600"/>
                </a:pPr>
                <a:r>
                  <a:rPr lang="en-US" sz="1600"/>
                  <a:t>Recreational Use Classification</a:t>
                </a:r>
              </a:p>
            </c:rich>
          </c:tx>
          <c:layout/>
        </c:title>
        <c:majorTickMark val="none"/>
        <c:tickLblPos val="nextTo"/>
        <c:txPr>
          <a:bodyPr/>
          <a:lstStyle/>
          <a:p>
            <a:pPr>
              <a:defRPr sz="1400"/>
            </a:pPr>
            <a:endParaRPr lang="en-US"/>
          </a:p>
        </c:txPr>
        <c:crossAx val="85815680"/>
        <c:crosses val="autoZero"/>
        <c:auto val="1"/>
        <c:lblAlgn val="ctr"/>
        <c:lblOffset val="100"/>
      </c:catAx>
      <c:valAx>
        <c:axId val="85815680"/>
        <c:scaling>
          <c:orientation val="minMax"/>
        </c:scaling>
        <c:axPos val="l"/>
        <c:majorGridlines/>
        <c:title>
          <c:tx>
            <c:rich>
              <a:bodyPr/>
              <a:lstStyle/>
              <a:p>
                <a:pPr>
                  <a:defRPr sz="1600"/>
                </a:pPr>
                <a:r>
                  <a:rPr lang="en-US" sz="1600"/>
                  <a:t>Tracks</a:t>
                </a:r>
                <a:r>
                  <a:rPr lang="en-US" sz="1600" baseline="0"/>
                  <a:t> per Kilometer</a:t>
                </a:r>
                <a:endParaRPr lang="en-US" sz="1600"/>
              </a:p>
            </c:rich>
          </c:tx>
          <c:layout/>
        </c:title>
        <c:numFmt formatCode="General" sourceLinked="1"/>
        <c:tickLblPos val="nextTo"/>
        <c:crossAx val="85809408"/>
        <c:crosses val="autoZero"/>
        <c:crossBetween val="between"/>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legend>
      <c:legendPos val="r"/>
      <c:layout>
        <c:manualLayout>
          <c:xMode val="edge"/>
          <c:yMode val="edge"/>
          <c:x val="0.79997264674801649"/>
          <c:y val="0.24299463961160259"/>
          <c:w val="0.19211422568489056"/>
          <c:h val="0.45119629197941796"/>
        </c:manualLayout>
      </c:layout>
      <c:txPr>
        <a:bodyPr/>
        <a:lstStyle/>
        <a:p>
          <a:pPr>
            <a:defRPr sz="1400"/>
          </a:pPr>
          <a:endParaRPr lang="en-US"/>
        </a:p>
      </c:txPr>
    </c:legend>
    <c:plotVisOnly val="1"/>
  </c:chart>
  <c:spPr>
    <a:solidFill>
      <a:srgbClr val="9292C4"/>
    </a:solidFill>
    <a:ln cmpd="dbl">
      <a:solidFill>
        <a:schemeClr val="tx1"/>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1210588" cy="1647825"/>
          </a:xfrm>
          <a:prstGeom prst="rect">
            <a:avLst/>
          </a:prstGeom>
          <a:noFill/>
          <a:ln w="9525">
            <a:noFill/>
            <a:miter lim="800000"/>
            <a:headEnd/>
            <a:tailEnd/>
          </a:ln>
          <a:effectLst/>
        </p:spPr>
        <p:txBody>
          <a:bodyPr vert="horz" wrap="square" lIns="109711" tIns="54856" rIns="109711" bIns="54856" numCol="1" anchor="t" anchorCtr="0" compatLnSpc="1">
            <a:prstTxWarp prst="textNoShape">
              <a:avLst/>
            </a:prstTxWarp>
          </a:bodyPr>
          <a:lstStyle>
            <a:lvl1pPr defTabSz="1093788">
              <a:defRPr sz="1500"/>
            </a:lvl1pPr>
          </a:lstStyle>
          <a:p>
            <a:endParaRPr lang="en-US"/>
          </a:p>
        </p:txBody>
      </p:sp>
      <p:sp>
        <p:nvSpPr>
          <p:cNvPr id="3075" name="Rectangle 3"/>
          <p:cNvSpPr>
            <a:spLocks noGrp="1" noChangeArrowheads="1"/>
          </p:cNvSpPr>
          <p:nvPr>
            <p:ph type="dt" idx="1"/>
          </p:nvPr>
        </p:nvSpPr>
        <p:spPr bwMode="auto">
          <a:xfrm>
            <a:off x="27743150" y="0"/>
            <a:ext cx="21123275" cy="1647825"/>
          </a:xfrm>
          <a:prstGeom prst="rect">
            <a:avLst/>
          </a:prstGeom>
          <a:noFill/>
          <a:ln w="9525">
            <a:noFill/>
            <a:miter lim="800000"/>
            <a:headEnd/>
            <a:tailEnd/>
          </a:ln>
          <a:effectLst/>
        </p:spPr>
        <p:txBody>
          <a:bodyPr vert="horz" wrap="square" lIns="109711" tIns="54856" rIns="109711" bIns="54856" numCol="1" anchor="t" anchorCtr="0" compatLnSpc="1">
            <a:prstTxWarp prst="textNoShape">
              <a:avLst/>
            </a:prstTxWarp>
          </a:bodyPr>
          <a:lstStyle>
            <a:lvl1pPr algn="r" defTabSz="1093788">
              <a:defRPr sz="1500"/>
            </a:lvl1pPr>
          </a:lstStyle>
          <a:p>
            <a:endParaRPr lang="en-US"/>
          </a:p>
        </p:txBody>
      </p:sp>
      <p:sp>
        <p:nvSpPr>
          <p:cNvPr id="3076" name="Rectangle 4"/>
          <p:cNvSpPr>
            <a:spLocks noGrp="1" noRot="1" noChangeAspect="1" noChangeArrowheads="1" noTextEdit="1"/>
          </p:cNvSpPr>
          <p:nvPr>
            <p:ph type="sldImg" idx="2"/>
          </p:nvPr>
        </p:nvSpPr>
        <p:spPr bwMode="auto">
          <a:xfrm>
            <a:off x="15354300" y="2474913"/>
            <a:ext cx="18168938" cy="121126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540500" y="15409863"/>
            <a:ext cx="35867975" cy="14603412"/>
          </a:xfrm>
          <a:prstGeom prst="rect">
            <a:avLst/>
          </a:prstGeom>
          <a:noFill/>
          <a:ln w="9525">
            <a:noFill/>
            <a:miter lim="800000"/>
            <a:headEnd/>
            <a:tailEnd/>
          </a:ln>
          <a:effectLst/>
        </p:spPr>
        <p:txBody>
          <a:bodyPr vert="horz" wrap="square" lIns="109711" tIns="54856" rIns="109711" bIns="548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30835600"/>
            <a:ext cx="21210588" cy="1647825"/>
          </a:xfrm>
          <a:prstGeom prst="rect">
            <a:avLst/>
          </a:prstGeom>
          <a:noFill/>
          <a:ln w="9525">
            <a:noFill/>
            <a:miter lim="800000"/>
            <a:headEnd/>
            <a:tailEnd/>
          </a:ln>
          <a:effectLst/>
        </p:spPr>
        <p:txBody>
          <a:bodyPr vert="horz" wrap="square" lIns="109711" tIns="54856" rIns="109711" bIns="54856" numCol="1" anchor="b" anchorCtr="0" compatLnSpc="1">
            <a:prstTxWarp prst="textNoShape">
              <a:avLst/>
            </a:prstTxWarp>
          </a:bodyPr>
          <a:lstStyle>
            <a:lvl1pPr defTabSz="1093788">
              <a:defRPr sz="1500"/>
            </a:lvl1pPr>
          </a:lstStyle>
          <a:p>
            <a:endParaRPr lang="en-US"/>
          </a:p>
        </p:txBody>
      </p:sp>
      <p:sp>
        <p:nvSpPr>
          <p:cNvPr id="3079" name="Rectangle 7"/>
          <p:cNvSpPr>
            <a:spLocks noGrp="1" noChangeArrowheads="1"/>
          </p:cNvSpPr>
          <p:nvPr>
            <p:ph type="sldNum" sz="quarter" idx="5"/>
          </p:nvPr>
        </p:nvSpPr>
        <p:spPr bwMode="auto">
          <a:xfrm>
            <a:off x="27743150" y="30835600"/>
            <a:ext cx="21123275" cy="1647825"/>
          </a:xfrm>
          <a:prstGeom prst="rect">
            <a:avLst/>
          </a:prstGeom>
          <a:noFill/>
          <a:ln w="9525">
            <a:noFill/>
            <a:miter lim="800000"/>
            <a:headEnd/>
            <a:tailEnd/>
          </a:ln>
          <a:effectLst/>
        </p:spPr>
        <p:txBody>
          <a:bodyPr vert="horz" wrap="square" lIns="109711" tIns="54856" rIns="109711" bIns="54856" numCol="1" anchor="b" anchorCtr="0" compatLnSpc="1">
            <a:prstTxWarp prst="textNoShape">
              <a:avLst/>
            </a:prstTxWarp>
          </a:bodyPr>
          <a:lstStyle>
            <a:lvl1pPr algn="r" defTabSz="1093788">
              <a:defRPr sz="1500"/>
            </a:lvl1pPr>
          </a:lstStyle>
          <a:p>
            <a:fld id="{E84EAD06-4BB3-467E-8A24-CF4854E537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638" y="10226675"/>
            <a:ext cx="419703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7275" y="18653125"/>
            <a:ext cx="345630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C1812D-9366-4C52-9F71-57D379B9CB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2B5635-53A3-4024-AE09-084ECDBAB2D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82175" y="2919413"/>
            <a:ext cx="10493375" cy="26341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02050" y="2919413"/>
            <a:ext cx="31327725" cy="26341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6A788A-5F1A-417E-B658-448B3F948BD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61DF7F-7C7D-4AAA-A868-C81E0CD384A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3438"/>
            <a:ext cx="419703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900488" y="13952538"/>
            <a:ext cx="419703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CE092E-7F09-476C-8E6B-F34B3107C6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02050" y="9486900"/>
            <a:ext cx="20910550"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0" y="9486900"/>
            <a:ext cx="20910550"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A22CEA-AE29-44B1-BFB4-07C55A3792D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563" y="7369175"/>
            <a:ext cx="21817012"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68563" y="10439400"/>
            <a:ext cx="21817012"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2500" y="7369175"/>
            <a:ext cx="2182653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5082500" y="10439400"/>
            <a:ext cx="2182653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51C9FD-1AF9-4BEC-92C2-3CCF60824B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CDE8C9-3BE1-4661-9A85-591745D6D27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A4A970-03F5-4C8A-A700-9EB62CE9A73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1275"/>
            <a:ext cx="16244887"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9305588" y="1311275"/>
            <a:ext cx="276034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563" y="6888163"/>
            <a:ext cx="16244887"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5E55F5-5105-4C0D-8D41-89375E0CDC9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988" y="23042563"/>
            <a:ext cx="296259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678988" y="2941638"/>
            <a:ext cx="296259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678988" y="25763538"/>
            <a:ext cx="296259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4E777B-15B1-4289-9CE4-58C108147C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2050" y="2919413"/>
            <a:ext cx="41973500" cy="5486400"/>
          </a:xfrm>
          <a:prstGeom prst="rect">
            <a:avLst/>
          </a:prstGeom>
          <a:noFill/>
          <a:ln w="9525">
            <a:noFill/>
            <a:miter lim="800000"/>
            <a:headEnd/>
            <a:tailEnd/>
          </a:ln>
          <a:effectLst/>
        </p:spPr>
        <p:txBody>
          <a:bodyPr vert="horz" wrap="square" lIns="340330" tIns="170167" rIns="340330" bIns="17016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702050" y="9486900"/>
            <a:ext cx="41973500" cy="19773900"/>
          </a:xfrm>
          <a:prstGeom prst="rect">
            <a:avLst/>
          </a:prstGeom>
          <a:noFill/>
          <a:ln w="9525">
            <a:noFill/>
            <a:miter lim="800000"/>
            <a:headEnd/>
            <a:tailEnd/>
          </a:ln>
          <a:effectLst/>
        </p:spPr>
        <p:txBody>
          <a:bodyPr vert="horz" wrap="square" lIns="340330" tIns="170167" rIns="340330" bIns="1701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702050" y="30008513"/>
            <a:ext cx="10287000" cy="2171700"/>
          </a:xfrm>
          <a:prstGeom prst="rect">
            <a:avLst/>
          </a:prstGeom>
          <a:noFill/>
          <a:ln w="9525">
            <a:noFill/>
            <a:miter lim="800000"/>
            <a:headEnd/>
            <a:tailEnd/>
          </a:ln>
          <a:effectLst/>
        </p:spPr>
        <p:txBody>
          <a:bodyPr vert="horz" wrap="square" lIns="340330" tIns="170167" rIns="340330" bIns="170167" numCol="1" anchor="t" anchorCtr="0" compatLnSpc="1">
            <a:prstTxWarp prst="textNoShape">
              <a:avLst/>
            </a:prstTxWarp>
          </a:bodyPr>
          <a:lstStyle>
            <a:lvl1pPr defTabSz="3403600">
              <a:defRPr sz="5000"/>
            </a:lvl1pPr>
          </a:lstStyle>
          <a:p>
            <a:endParaRPr lang="en-US"/>
          </a:p>
        </p:txBody>
      </p:sp>
      <p:sp>
        <p:nvSpPr>
          <p:cNvPr id="1029" name="Rectangle 5"/>
          <p:cNvSpPr>
            <a:spLocks noGrp="1" noChangeArrowheads="1"/>
          </p:cNvSpPr>
          <p:nvPr>
            <p:ph type="ftr" sz="quarter" idx="3"/>
          </p:nvPr>
        </p:nvSpPr>
        <p:spPr bwMode="auto">
          <a:xfrm>
            <a:off x="16871950" y="30008513"/>
            <a:ext cx="15633700" cy="2171700"/>
          </a:xfrm>
          <a:prstGeom prst="rect">
            <a:avLst/>
          </a:prstGeom>
          <a:noFill/>
          <a:ln w="9525">
            <a:noFill/>
            <a:miter lim="800000"/>
            <a:headEnd/>
            <a:tailEnd/>
          </a:ln>
          <a:effectLst/>
        </p:spPr>
        <p:txBody>
          <a:bodyPr vert="horz" wrap="square" lIns="340330" tIns="170167" rIns="340330" bIns="170167" numCol="1" anchor="t" anchorCtr="0" compatLnSpc="1">
            <a:prstTxWarp prst="textNoShape">
              <a:avLst/>
            </a:prstTxWarp>
          </a:bodyPr>
          <a:lstStyle>
            <a:lvl1pPr algn="ctr" defTabSz="3403600">
              <a:defRPr sz="5000"/>
            </a:lvl1pPr>
          </a:lstStyle>
          <a:p>
            <a:endParaRPr lang="en-US"/>
          </a:p>
        </p:txBody>
      </p:sp>
      <p:sp>
        <p:nvSpPr>
          <p:cNvPr id="1030" name="Rectangle 6"/>
          <p:cNvSpPr>
            <a:spLocks noGrp="1" noChangeArrowheads="1"/>
          </p:cNvSpPr>
          <p:nvPr>
            <p:ph type="sldNum" sz="quarter" idx="4"/>
          </p:nvPr>
        </p:nvSpPr>
        <p:spPr bwMode="auto">
          <a:xfrm>
            <a:off x="35388550" y="30008513"/>
            <a:ext cx="10287000" cy="2171700"/>
          </a:xfrm>
          <a:prstGeom prst="rect">
            <a:avLst/>
          </a:prstGeom>
          <a:noFill/>
          <a:ln w="9525">
            <a:noFill/>
            <a:miter lim="800000"/>
            <a:headEnd/>
            <a:tailEnd/>
          </a:ln>
          <a:effectLst/>
        </p:spPr>
        <p:txBody>
          <a:bodyPr vert="horz" wrap="square" lIns="340330" tIns="170167" rIns="340330" bIns="170167" numCol="1" anchor="t" anchorCtr="0" compatLnSpc="1">
            <a:prstTxWarp prst="textNoShape">
              <a:avLst/>
            </a:prstTxWarp>
          </a:bodyPr>
          <a:lstStyle>
            <a:lvl1pPr algn="r" defTabSz="3403600">
              <a:defRPr sz="5000"/>
            </a:lvl1pPr>
          </a:lstStyle>
          <a:p>
            <a:fld id="{418C7D05-3AF1-430E-BFA6-103F8B5B34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03600" rtl="0" eaLnBrk="0" fontAlgn="base" hangingPunct="0">
        <a:spcBef>
          <a:spcPct val="0"/>
        </a:spcBef>
        <a:spcAft>
          <a:spcPct val="0"/>
        </a:spcAft>
        <a:defRPr sz="16900">
          <a:solidFill>
            <a:schemeClr val="tx2"/>
          </a:solidFill>
          <a:latin typeface="+mj-lt"/>
          <a:ea typeface="+mj-ea"/>
          <a:cs typeface="+mj-cs"/>
        </a:defRPr>
      </a:lvl1pPr>
      <a:lvl2pPr algn="ctr" defTabSz="3403600" rtl="0" eaLnBrk="0" fontAlgn="base" hangingPunct="0">
        <a:spcBef>
          <a:spcPct val="0"/>
        </a:spcBef>
        <a:spcAft>
          <a:spcPct val="0"/>
        </a:spcAft>
        <a:defRPr sz="16900">
          <a:solidFill>
            <a:schemeClr val="tx2"/>
          </a:solidFill>
          <a:latin typeface="Times New Roman" pitchFamily="18" charset="0"/>
        </a:defRPr>
      </a:lvl2pPr>
      <a:lvl3pPr algn="ctr" defTabSz="3403600" rtl="0" eaLnBrk="0" fontAlgn="base" hangingPunct="0">
        <a:spcBef>
          <a:spcPct val="0"/>
        </a:spcBef>
        <a:spcAft>
          <a:spcPct val="0"/>
        </a:spcAft>
        <a:defRPr sz="16900">
          <a:solidFill>
            <a:schemeClr val="tx2"/>
          </a:solidFill>
          <a:latin typeface="Times New Roman" pitchFamily="18" charset="0"/>
        </a:defRPr>
      </a:lvl3pPr>
      <a:lvl4pPr algn="ctr" defTabSz="3403600" rtl="0" eaLnBrk="0" fontAlgn="base" hangingPunct="0">
        <a:spcBef>
          <a:spcPct val="0"/>
        </a:spcBef>
        <a:spcAft>
          <a:spcPct val="0"/>
        </a:spcAft>
        <a:defRPr sz="16900">
          <a:solidFill>
            <a:schemeClr val="tx2"/>
          </a:solidFill>
          <a:latin typeface="Times New Roman" pitchFamily="18" charset="0"/>
        </a:defRPr>
      </a:lvl4pPr>
      <a:lvl5pPr algn="ctr" defTabSz="3403600" rtl="0" eaLnBrk="0" fontAlgn="base" hangingPunct="0">
        <a:spcBef>
          <a:spcPct val="0"/>
        </a:spcBef>
        <a:spcAft>
          <a:spcPct val="0"/>
        </a:spcAft>
        <a:defRPr sz="16900">
          <a:solidFill>
            <a:schemeClr val="tx2"/>
          </a:solidFill>
          <a:latin typeface="Times New Roman" pitchFamily="18" charset="0"/>
        </a:defRPr>
      </a:lvl5pPr>
      <a:lvl6pPr marL="457200" algn="ctr" defTabSz="3403600" rtl="0" eaLnBrk="0" fontAlgn="base" hangingPunct="0">
        <a:spcBef>
          <a:spcPct val="0"/>
        </a:spcBef>
        <a:spcAft>
          <a:spcPct val="0"/>
        </a:spcAft>
        <a:defRPr sz="16900">
          <a:solidFill>
            <a:schemeClr val="tx2"/>
          </a:solidFill>
          <a:latin typeface="Times New Roman" pitchFamily="18" charset="0"/>
        </a:defRPr>
      </a:lvl6pPr>
      <a:lvl7pPr marL="914400" algn="ctr" defTabSz="3403600" rtl="0" eaLnBrk="0" fontAlgn="base" hangingPunct="0">
        <a:spcBef>
          <a:spcPct val="0"/>
        </a:spcBef>
        <a:spcAft>
          <a:spcPct val="0"/>
        </a:spcAft>
        <a:defRPr sz="16900">
          <a:solidFill>
            <a:schemeClr val="tx2"/>
          </a:solidFill>
          <a:latin typeface="Times New Roman" pitchFamily="18" charset="0"/>
        </a:defRPr>
      </a:lvl7pPr>
      <a:lvl8pPr marL="1371600" algn="ctr" defTabSz="3403600" rtl="0" eaLnBrk="0" fontAlgn="base" hangingPunct="0">
        <a:spcBef>
          <a:spcPct val="0"/>
        </a:spcBef>
        <a:spcAft>
          <a:spcPct val="0"/>
        </a:spcAft>
        <a:defRPr sz="16900">
          <a:solidFill>
            <a:schemeClr val="tx2"/>
          </a:solidFill>
          <a:latin typeface="Times New Roman" pitchFamily="18" charset="0"/>
        </a:defRPr>
      </a:lvl8pPr>
      <a:lvl9pPr marL="1828800" algn="ctr" defTabSz="3403600" rtl="0" eaLnBrk="0" fontAlgn="base" hangingPunct="0">
        <a:spcBef>
          <a:spcPct val="0"/>
        </a:spcBef>
        <a:spcAft>
          <a:spcPct val="0"/>
        </a:spcAft>
        <a:defRPr sz="16900">
          <a:solidFill>
            <a:schemeClr val="tx2"/>
          </a:solidFill>
          <a:latin typeface="Times New Roman" pitchFamily="18" charset="0"/>
        </a:defRPr>
      </a:lvl9pPr>
    </p:titleStyle>
    <p:bodyStyle>
      <a:lvl1pPr marL="1274763" indent="-1274763" algn="l" defTabSz="3403600" rtl="0" eaLnBrk="0" fontAlgn="base" hangingPunct="0">
        <a:spcBef>
          <a:spcPct val="20000"/>
        </a:spcBef>
        <a:spcAft>
          <a:spcPct val="0"/>
        </a:spcAft>
        <a:buChar char="•"/>
        <a:defRPr sz="11400">
          <a:solidFill>
            <a:schemeClr val="tx1"/>
          </a:solidFill>
          <a:latin typeface="+mn-lt"/>
          <a:ea typeface="+mn-ea"/>
          <a:cs typeface="+mn-cs"/>
        </a:defRPr>
      </a:lvl1pPr>
      <a:lvl2pPr marL="2767013" indent="-1063625" algn="l" defTabSz="3403600" rtl="0" eaLnBrk="0" fontAlgn="base" hangingPunct="0">
        <a:spcBef>
          <a:spcPct val="20000"/>
        </a:spcBef>
        <a:spcAft>
          <a:spcPct val="0"/>
        </a:spcAft>
        <a:buChar char="–"/>
        <a:defRPr sz="10400">
          <a:solidFill>
            <a:schemeClr val="tx1"/>
          </a:solidFill>
          <a:latin typeface="+mn-lt"/>
        </a:defRPr>
      </a:lvl2pPr>
      <a:lvl3pPr marL="4256088" indent="-852488" algn="l" defTabSz="3403600" rtl="0" eaLnBrk="0" fontAlgn="base" hangingPunct="0">
        <a:spcBef>
          <a:spcPct val="20000"/>
        </a:spcBef>
        <a:spcAft>
          <a:spcPct val="0"/>
        </a:spcAft>
        <a:buChar char="•"/>
        <a:defRPr sz="8300">
          <a:solidFill>
            <a:schemeClr val="tx1"/>
          </a:solidFill>
          <a:latin typeface="+mn-lt"/>
        </a:defRPr>
      </a:lvl3pPr>
      <a:lvl4pPr marL="5949950" indent="-852488" algn="l" defTabSz="3403600" rtl="0" eaLnBrk="0" fontAlgn="base" hangingPunct="0">
        <a:spcBef>
          <a:spcPct val="20000"/>
        </a:spcBef>
        <a:spcAft>
          <a:spcPct val="0"/>
        </a:spcAft>
        <a:buChar char="–"/>
        <a:defRPr sz="7400">
          <a:solidFill>
            <a:schemeClr val="tx1"/>
          </a:solidFill>
          <a:latin typeface="+mn-lt"/>
        </a:defRPr>
      </a:lvl4pPr>
      <a:lvl5pPr marL="7653338" indent="-852488" algn="l" defTabSz="3403600" rtl="0" eaLnBrk="0" fontAlgn="base" hangingPunct="0">
        <a:spcBef>
          <a:spcPct val="20000"/>
        </a:spcBef>
        <a:spcAft>
          <a:spcPct val="0"/>
        </a:spcAft>
        <a:buChar char="»"/>
        <a:defRPr sz="7400">
          <a:solidFill>
            <a:schemeClr val="tx1"/>
          </a:solidFill>
          <a:latin typeface="+mn-lt"/>
        </a:defRPr>
      </a:lvl5pPr>
      <a:lvl6pPr marL="8110538" indent="-852488" algn="l" defTabSz="3403600" rtl="0" eaLnBrk="0" fontAlgn="base" hangingPunct="0">
        <a:spcBef>
          <a:spcPct val="20000"/>
        </a:spcBef>
        <a:spcAft>
          <a:spcPct val="0"/>
        </a:spcAft>
        <a:buChar char="»"/>
        <a:defRPr sz="7400">
          <a:solidFill>
            <a:schemeClr val="tx1"/>
          </a:solidFill>
          <a:latin typeface="+mn-lt"/>
        </a:defRPr>
      </a:lvl6pPr>
      <a:lvl7pPr marL="8567738" indent="-852488" algn="l" defTabSz="3403600" rtl="0" eaLnBrk="0" fontAlgn="base" hangingPunct="0">
        <a:spcBef>
          <a:spcPct val="20000"/>
        </a:spcBef>
        <a:spcAft>
          <a:spcPct val="0"/>
        </a:spcAft>
        <a:buChar char="»"/>
        <a:defRPr sz="7400">
          <a:solidFill>
            <a:schemeClr val="tx1"/>
          </a:solidFill>
          <a:latin typeface="+mn-lt"/>
        </a:defRPr>
      </a:lvl7pPr>
      <a:lvl8pPr marL="9024938" indent="-852488" algn="l" defTabSz="3403600" rtl="0" eaLnBrk="0" fontAlgn="base" hangingPunct="0">
        <a:spcBef>
          <a:spcPct val="20000"/>
        </a:spcBef>
        <a:spcAft>
          <a:spcPct val="0"/>
        </a:spcAft>
        <a:buChar char="»"/>
        <a:defRPr sz="7400">
          <a:solidFill>
            <a:schemeClr val="tx1"/>
          </a:solidFill>
          <a:latin typeface="+mn-lt"/>
        </a:defRPr>
      </a:lvl8pPr>
      <a:lvl9pPr marL="9482138" indent="-852488" algn="l" defTabSz="3403600" rtl="0" eaLnBrk="0" fontAlgn="base" hangingPunct="0">
        <a:spcBef>
          <a:spcPct val="20000"/>
        </a:spcBef>
        <a:spcAft>
          <a:spcPct val="0"/>
        </a:spcAft>
        <a:buChar char="»"/>
        <a:defRPr sz="7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oleObject" Target="../embeddings/oleObject1.bin"/><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hart" Target="../charts/chart2.xml"/><Relationship Id="rId11" Type="http://schemas.openxmlformats.org/officeDocument/2006/relationships/image" Target="../media/image6.jpe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www.eri.nau.edu/images/erilogo.jpg" TargetMode="External"/><Relationship Id="rId9" Type="http://schemas.openxmlformats.org/officeDocument/2006/relationships/image" Target="../media/image4.jpe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1042822" y="6315004"/>
            <a:ext cx="9324975" cy="9621858"/>
            <a:chOff x="1185698" y="4386178"/>
            <a:chExt cx="9324975" cy="12478551"/>
          </a:xfrm>
          <a:solidFill>
            <a:srgbClr val="FBFEDE"/>
          </a:solidFill>
        </p:grpSpPr>
        <p:sp>
          <p:nvSpPr>
            <p:cNvPr id="2074" name="Text Box 26"/>
            <p:cNvSpPr txBox="1">
              <a:spLocks noChangeArrowheads="1"/>
            </p:cNvSpPr>
            <p:nvPr/>
          </p:nvSpPr>
          <p:spPr bwMode="auto">
            <a:xfrm>
              <a:off x="1185698" y="4386178"/>
              <a:ext cx="9324975" cy="12478551"/>
            </a:xfrm>
            <a:prstGeom prst="rect">
              <a:avLst/>
            </a:prstGeom>
            <a:grpFill/>
            <a:ln w="101600" cmpd="thickThin">
              <a:solidFill>
                <a:schemeClr val="tx1"/>
              </a:solidFill>
              <a:miter lim="800000"/>
              <a:headEnd/>
              <a:tailEnd/>
            </a:ln>
            <a:effectLst/>
          </p:spPr>
          <p:txBody>
            <a:bodyPr wrap="square" lIns="126064" tIns="63030" rIns="126064" bIns="63030">
              <a:spAutoFit/>
            </a:bodyPr>
            <a:lstStyle/>
            <a:p>
              <a:pPr algn="ctr" defTabSz="1260475"/>
              <a:r>
                <a:rPr lang="en-US" sz="2100" b="1" u="sng" dirty="0" smtClean="0">
                  <a:latin typeface="Arial" charset="0"/>
                </a:rPr>
                <a:t>INTRODUCTION</a:t>
              </a: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smtClean="0">
                <a:latin typeface="Arial" charset="0"/>
              </a:endParaRPr>
            </a:p>
            <a:p>
              <a:pPr algn="ctr" defTabSz="1260475"/>
              <a:endParaRPr lang="en-US" sz="2100" u="sng" dirty="0">
                <a:latin typeface="Arial" charset="0"/>
              </a:endParaRPr>
            </a:p>
            <a:p>
              <a:pPr defTabSz="1260475"/>
              <a:endParaRPr lang="en-US" sz="2100" u="sng" dirty="0">
                <a:latin typeface="Arial" charset="0"/>
              </a:endParaRPr>
            </a:p>
          </p:txBody>
        </p:sp>
        <p:sp>
          <p:nvSpPr>
            <p:cNvPr id="30" name="TextBox 29"/>
            <p:cNvSpPr txBox="1"/>
            <p:nvPr/>
          </p:nvSpPr>
          <p:spPr>
            <a:xfrm>
              <a:off x="1257136" y="4909666"/>
              <a:ext cx="9001188" cy="11798652"/>
            </a:xfrm>
            <a:prstGeom prst="rect">
              <a:avLst/>
            </a:prstGeom>
            <a:grpFill/>
          </p:spPr>
          <p:txBody>
            <a:bodyPr wrap="square" rtlCol="0">
              <a:spAutoFit/>
            </a:bodyPr>
            <a:lstStyle/>
            <a:p>
              <a:pPr>
                <a:buFont typeface="Wingdings" pitchFamily="2" charset="2"/>
                <a:buChar char="v"/>
              </a:pPr>
              <a:r>
                <a:rPr lang="en-US" dirty="0" smtClean="0"/>
                <a:t> Many areas within the subalpine area of the San Juan Mountains are commonly  </a:t>
              </a:r>
            </a:p>
            <a:p>
              <a:r>
                <a:rPr lang="en-US" dirty="0" smtClean="0"/>
                <a:t>    used for human recreational activities such as backcountry skiing, snowshoeing, and</a:t>
              </a:r>
            </a:p>
            <a:p>
              <a:r>
                <a:rPr lang="en-US" dirty="0" smtClean="0"/>
                <a:t>    snowmobiling.</a:t>
              </a:r>
            </a:p>
            <a:p>
              <a:pPr>
                <a:buFont typeface="Wingdings" pitchFamily="2" charset="2"/>
                <a:buChar char="v"/>
              </a:pPr>
              <a:r>
                <a:rPr lang="en-US" dirty="0" smtClean="0"/>
                <a:t> Numerous studies have been conducted to examine the effects of human recreation</a:t>
              </a:r>
            </a:p>
            <a:p>
              <a:r>
                <a:rPr lang="en-US" dirty="0" smtClean="0"/>
                <a:t>    on mammals, and most commonly negative effects were reported (Boyle and </a:t>
              </a:r>
            </a:p>
            <a:p>
              <a:r>
                <a:rPr lang="en-US" dirty="0" smtClean="0"/>
                <a:t>    Samson, 1985).</a:t>
              </a:r>
            </a:p>
            <a:p>
              <a:pPr>
                <a:buFont typeface="Wingdings" pitchFamily="2" charset="2"/>
                <a:buChar char="v"/>
              </a:pPr>
              <a:r>
                <a:rPr lang="en-US" dirty="0" smtClean="0"/>
                <a:t> Disturbance is the most common negative effect of human recreation on wildlife.  </a:t>
              </a:r>
            </a:p>
            <a:p>
              <a:r>
                <a:rPr lang="en-US" dirty="0" smtClean="0"/>
                <a:t>    Disturbance can lead to behavioral  changes, changes in feeding habits</a:t>
              </a:r>
            </a:p>
            <a:p>
              <a:r>
                <a:rPr lang="en-US" dirty="0" smtClean="0"/>
                <a:t>    physiological changes, alteration of energy budgets, alteration of reproductive </a:t>
              </a:r>
            </a:p>
            <a:p>
              <a:r>
                <a:rPr lang="en-US" dirty="0" smtClean="0"/>
                <a:t>    success, and even death (</a:t>
              </a:r>
              <a:r>
                <a:rPr lang="en-US" dirty="0" err="1" smtClean="0"/>
                <a:t>Gutzwiller</a:t>
              </a:r>
              <a:r>
                <a:rPr lang="en-US" dirty="0" smtClean="0"/>
                <a:t>, 1995; Knight and Cole, 1995; MacArthur et </a:t>
              </a:r>
            </a:p>
            <a:p>
              <a:r>
                <a:rPr lang="en-US" dirty="0" smtClean="0"/>
                <a:t>    al., 1982).</a:t>
              </a:r>
            </a:p>
            <a:p>
              <a:pPr>
                <a:buFont typeface="Wingdings" pitchFamily="2" charset="2"/>
                <a:buChar char="v"/>
              </a:pPr>
              <a:r>
                <a:rPr lang="en-US" dirty="0" smtClean="0"/>
                <a:t> The effects of motorized forms of recreation such as snowmobiling are often </a:t>
              </a:r>
            </a:p>
            <a:p>
              <a:r>
                <a:rPr lang="en-US" dirty="0" smtClean="0"/>
                <a:t>    greater and farther reaching than non motorized forms of recreation (Knight and </a:t>
              </a:r>
            </a:p>
            <a:p>
              <a:r>
                <a:rPr lang="en-US" dirty="0" smtClean="0"/>
                <a:t>    Cole, 1995).</a:t>
              </a:r>
            </a:p>
            <a:p>
              <a:pPr>
                <a:buFont typeface="Wingdings" pitchFamily="2" charset="2"/>
                <a:buChar char="v"/>
              </a:pPr>
              <a:r>
                <a:rPr lang="en-US" dirty="0" smtClean="0"/>
                <a:t> Snowmobiles are fast enough to follow an animal for a considerable distance, </a:t>
              </a:r>
            </a:p>
            <a:p>
              <a:r>
                <a:rPr lang="en-US" dirty="0" smtClean="0"/>
                <a:t>    which could lead to substantial energy expenditure, increased heart rate, and </a:t>
              </a:r>
            </a:p>
            <a:p>
              <a:r>
                <a:rPr lang="en-US" dirty="0" smtClean="0"/>
                <a:t>    exhaustion.</a:t>
              </a:r>
            </a:p>
            <a:p>
              <a:pPr>
                <a:buFont typeface="Wingdings" pitchFamily="2" charset="2"/>
                <a:buChar char="v"/>
              </a:pPr>
              <a:r>
                <a:rPr lang="en-US" dirty="0" smtClean="0"/>
                <a:t> Noise from snowmobiles can be detected from several kilometers, so snowmobiles </a:t>
              </a:r>
            </a:p>
            <a:p>
              <a:r>
                <a:rPr lang="en-US" dirty="0" smtClean="0"/>
                <a:t>    can effect animals at a much greater range than forms of non motorized recreation.  </a:t>
              </a:r>
            </a:p>
            <a:p>
              <a:r>
                <a:rPr lang="en-US" dirty="0" smtClean="0"/>
                <a:t>    Aversive noise levels can impact food intake, metabolic rate, energy budgets, and </a:t>
              </a:r>
            </a:p>
            <a:p>
              <a:r>
                <a:rPr lang="en-US" dirty="0" smtClean="0"/>
                <a:t>    parenting.  Snowmobile noise can also mask meaningful noises such as approaching </a:t>
              </a:r>
            </a:p>
            <a:p>
              <a:r>
                <a:rPr lang="en-US" dirty="0" smtClean="0"/>
                <a:t>    predators (Bowles,1995). </a:t>
              </a:r>
            </a:p>
            <a:p>
              <a:pPr>
                <a:buFont typeface="Wingdings" pitchFamily="2" charset="2"/>
                <a:buChar char="v"/>
              </a:pPr>
              <a:r>
                <a:rPr lang="en-US" dirty="0" smtClean="0"/>
                <a:t> Because mammals are often very elusive, actual visual observation can be difficult.  </a:t>
              </a:r>
            </a:p>
            <a:p>
              <a:r>
                <a:rPr lang="en-US" dirty="0" smtClean="0"/>
                <a:t>    Thus using snow track surveys to estimate the abundance of mammal species is a </a:t>
              </a:r>
            </a:p>
            <a:p>
              <a:r>
                <a:rPr lang="en-US" dirty="0" smtClean="0"/>
                <a:t>    method which is widely used.</a:t>
              </a:r>
            </a:p>
            <a:p>
              <a:pPr>
                <a:buFont typeface="Wingdings" pitchFamily="2" charset="2"/>
                <a:buChar char="v"/>
              </a:pPr>
              <a:r>
                <a:rPr lang="en-US" dirty="0" smtClean="0"/>
                <a:t> Many studies have been conducted to assess the impact of human recreation on </a:t>
              </a:r>
            </a:p>
            <a:p>
              <a:r>
                <a:rPr lang="en-US" dirty="0" smtClean="0"/>
                <a:t>    mammals, however few have been undertaken in high, snowy, subalpine areas such </a:t>
              </a:r>
            </a:p>
            <a:p>
              <a:r>
                <a:rPr lang="en-US" dirty="0" smtClean="0"/>
                <a:t>    as the San Juan Mountains.</a:t>
              </a:r>
            </a:p>
            <a:p>
              <a:endParaRPr lang="en-US" sz="1800" dirty="0" smtClean="0"/>
            </a:p>
          </p:txBody>
        </p:sp>
      </p:grpSp>
      <p:sp>
        <p:nvSpPr>
          <p:cNvPr id="2053" name="Text Box 5"/>
          <p:cNvSpPr txBox="1">
            <a:spLocks noChangeArrowheads="1"/>
          </p:cNvSpPr>
          <p:nvPr/>
        </p:nvSpPr>
        <p:spPr bwMode="auto">
          <a:xfrm>
            <a:off x="2042954" y="814278"/>
            <a:ext cx="45005940" cy="4519160"/>
          </a:xfrm>
          <a:prstGeom prst="rect">
            <a:avLst/>
          </a:prstGeom>
          <a:noFill/>
          <a:ln w="85725" cmpd="dbl">
            <a:solidFill>
              <a:schemeClr val="tx1"/>
            </a:solidFill>
            <a:miter lim="800000"/>
            <a:headEnd/>
            <a:tailEnd/>
          </a:ln>
          <a:effectLst/>
        </p:spPr>
        <p:txBody>
          <a:bodyPr wrap="square" lIns="340330" tIns="170167" rIns="340330" bIns="170167">
            <a:spAutoFit/>
          </a:bodyPr>
          <a:lstStyle/>
          <a:p>
            <a:pPr marL="1682750" lvl="2" indent="-1366838" algn="ctr" defTabSz="3403600">
              <a:spcBef>
                <a:spcPts val="675"/>
              </a:spcBef>
              <a:spcAft>
                <a:spcPts val="675"/>
              </a:spcAft>
            </a:pPr>
            <a:r>
              <a:rPr lang="en-US" sz="6700" b="1" dirty="0" smtClean="0">
                <a:latin typeface="Arial" charset="0"/>
                <a:cs typeface="Times New Roman" pitchFamily="18" charset="0"/>
              </a:rPr>
              <a:t>  Use of Snow Track Surveys to Examine the Effects of Human Recreation on Mammal Communities in Subalpine Forests, San Juan Mountains, Colorado </a:t>
            </a:r>
            <a:endParaRPr lang="en-US" sz="6700" b="1" dirty="0">
              <a:latin typeface="Arial" charset="0"/>
            </a:endParaRPr>
          </a:p>
          <a:p>
            <a:pPr marL="1682750" lvl="2" indent="-1366838" algn="ctr" defTabSz="3403600">
              <a:spcBef>
                <a:spcPts val="675"/>
              </a:spcBef>
              <a:spcAft>
                <a:spcPts val="675"/>
              </a:spcAft>
            </a:pPr>
            <a:r>
              <a:rPr lang="en-US" sz="6000" dirty="0" smtClean="0"/>
              <a:t>Torrey Rodgers</a:t>
            </a:r>
          </a:p>
          <a:p>
            <a:pPr marL="1682750" lvl="2" indent="-1366838" algn="ctr" defTabSz="3403600">
              <a:spcBef>
                <a:spcPts val="675"/>
              </a:spcBef>
              <a:spcAft>
                <a:spcPts val="675"/>
              </a:spcAft>
            </a:pPr>
            <a:r>
              <a:rPr lang="en-US" sz="5400" dirty="0" smtClean="0"/>
              <a:t>Fort Lewis College Biology Department, Durango, Colorado</a:t>
            </a:r>
            <a:endParaRPr lang="en-US" sz="5400" dirty="0">
              <a:latin typeface="Arial" charset="0"/>
            </a:endParaRPr>
          </a:p>
        </p:txBody>
      </p:sp>
      <p:graphicFrame>
        <p:nvGraphicFramePr>
          <p:cNvPr id="2077" name="Object 29"/>
          <p:cNvGraphicFramePr>
            <a:graphicFrameLocks noChangeAspect="1"/>
          </p:cNvGraphicFramePr>
          <p:nvPr/>
        </p:nvGraphicFramePr>
        <p:xfrm>
          <a:off x="13247688" y="31699200"/>
          <a:ext cx="2362200" cy="762000"/>
        </p:xfrm>
        <a:graphic>
          <a:graphicData uri="http://schemas.openxmlformats.org/presentationml/2006/ole">
            <p:oleObj spid="_x0000_s2077" name="Chart" r:id="rId3" imgW="1177200" imgH="380520" progId="MSGraph.Chart.8">
              <p:embed followColorScheme="full"/>
            </p:oleObj>
          </a:graphicData>
        </a:graphic>
      </p:graphicFrame>
      <p:grpSp>
        <p:nvGrpSpPr>
          <p:cNvPr id="2252" name="Group 204"/>
          <p:cNvGrpSpPr>
            <a:grpSpLocks/>
          </p:cNvGrpSpPr>
          <p:nvPr/>
        </p:nvGrpSpPr>
        <p:grpSpPr bwMode="auto">
          <a:xfrm>
            <a:off x="8801100" y="1006475"/>
            <a:ext cx="31776988" cy="30907038"/>
            <a:chOff x="0" y="9734"/>
            <a:chExt cx="16681" cy="9734"/>
          </a:xfrm>
        </p:grpSpPr>
        <p:sp>
          <p:nvSpPr>
            <p:cNvPr id="2249" name="Rectangle 201"/>
            <p:cNvSpPr>
              <a:spLocks noChangeArrowheads="1"/>
            </p:cNvSpPr>
            <p:nvPr/>
          </p:nvSpPr>
          <p:spPr bwMode="auto">
            <a:xfrm>
              <a:off x="0" y="9734"/>
              <a:ext cx="16681" cy="9734"/>
            </a:xfrm>
            <a:prstGeom prst="rect">
              <a:avLst/>
            </a:prstGeom>
            <a:noFill/>
            <a:ln w="9525">
              <a:noFill/>
              <a:miter lim="800000"/>
              <a:headEnd/>
              <a:tailEnd/>
            </a:ln>
            <a:effectLst/>
          </p:spPr>
          <p:txBody>
            <a:bodyPr>
              <a:spAutoFit/>
            </a:bodyPr>
            <a:lstStyle/>
            <a:p>
              <a:endParaRPr lang="en-US"/>
            </a:p>
          </p:txBody>
        </p:sp>
        <p:sp>
          <p:nvSpPr>
            <p:cNvPr id="2250" name="Rectangle 202"/>
            <p:cNvSpPr>
              <a:spLocks noChangeArrowheads="1"/>
            </p:cNvSpPr>
            <p:nvPr/>
          </p:nvSpPr>
          <p:spPr bwMode="auto">
            <a:xfrm>
              <a:off x="0" y="9734"/>
              <a:ext cx="16681" cy="749"/>
            </a:xfrm>
            <a:prstGeom prst="rect">
              <a:avLst/>
            </a:prstGeom>
            <a:noFill/>
            <a:ln w="9525">
              <a:noFill/>
              <a:miter lim="800000"/>
              <a:headEnd/>
              <a:tailEnd/>
            </a:ln>
            <a:effectLst/>
          </p:spPr>
          <p:txBody>
            <a:bodyPr lIns="126098" tIns="63048" rIns="126098" bIns="63048"/>
            <a:lstStyle/>
            <a:p>
              <a:pPr defTabSz="1260475"/>
              <a:r>
                <a:rPr lang="en-US" sz="3300">
                  <a:hlinkClick r:id="rId4"/>
                </a:rPr>
                <a:t>  </a:t>
              </a:r>
              <a:r>
                <a:rPr lang="en-US" sz="10000"/>
                <a:t> </a:t>
              </a:r>
              <a:r>
                <a:rPr lang="en-US" sz="3300"/>
                <a:t>                     </a:t>
              </a:r>
            </a:p>
          </p:txBody>
        </p:sp>
      </p:grpSp>
      <p:grpSp>
        <p:nvGrpSpPr>
          <p:cNvPr id="58" name="Group 57"/>
          <p:cNvGrpSpPr>
            <a:grpSpLocks noChangeAspect="1"/>
          </p:cNvGrpSpPr>
          <p:nvPr/>
        </p:nvGrpSpPr>
        <p:grpSpPr>
          <a:xfrm>
            <a:off x="21759842" y="23102934"/>
            <a:ext cx="9489758" cy="8565603"/>
            <a:chOff x="21402652" y="4243302"/>
            <a:chExt cx="9418320" cy="8229600"/>
          </a:xfrm>
        </p:grpSpPr>
        <p:sp>
          <p:nvSpPr>
            <p:cNvPr id="2302" name="Text Box 254"/>
            <p:cNvSpPr txBox="1">
              <a:spLocks noChangeArrowheads="1"/>
            </p:cNvSpPr>
            <p:nvPr/>
          </p:nvSpPr>
          <p:spPr bwMode="auto">
            <a:xfrm>
              <a:off x="21402652" y="4243302"/>
              <a:ext cx="9418320" cy="8229600"/>
            </a:xfrm>
            <a:prstGeom prst="rect">
              <a:avLst/>
            </a:prstGeom>
            <a:solidFill>
              <a:srgbClr val="FBFEDE"/>
            </a:solidFill>
            <a:ln w="9525">
              <a:solidFill>
                <a:schemeClr val="tx1"/>
              </a:solidFill>
              <a:miter lim="800000"/>
              <a:headEnd/>
              <a:tailEnd/>
            </a:ln>
            <a:effectLst/>
          </p:spPr>
          <p:txBody>
            <a:bodyPr wrap="square" lIns="126098" tIns="63048" rIns="126098" bIns="63048">
              <a:spAutoFit/>
            </a:bodyPr>
            <a:lstStyle/>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p:txBody>
        </p:sp>
        <p:sp>
          <p:nvSpPr>
            <p:cNvPr id="2167" name="Text Box 119"/>
            <p:cNvSpPr txBox="1">
              <a:spLocks noChangeArrowheads="1"/>
            </p:cNvSpPr>
            <p:nvPr/>
          </p:nvSpPr>
          <p:spPr bwMode="auto">
            <a:xfrm>
              <a:off x="21545528" y="10601284"/>
              <a:ext cx="9144064" cy="1791760"/>
            </a:xfrm>
            <a:prstGeom prst="rect">
              <a:avLst/>
            </a:prstGeom>
            <a:solidFill>
              <a:srgbClr val="FBFEDE"/>
            </a:solidFill>
            <a:ln w="9525">
              <a:noFill/>
              <a:miter lim="800000"/>
              <a:headEnd/>
              <a:tailEnd/>
            </a:ln>
            <a:effectLst/>
          </p:spPr>
          <p:txBody>
            <a:bodyPr wrap="square" lIns="126098" tIns="63048" rIns="126098" bIns="63048">
              <a:spAutoFit/>
            </a:bodyPr>
            <a:lstStyle/>
            <a:p>
              <a:pPr defTabSz="1260475">
                <a:spcBef>
                  <a:spcPct val="50000"/>
                </a:spcBef>
              </a:pPr>
              <a:r>
                <a:rPr lang="en-US" sz="1600" b="1" dirty="0">
                  <a:latin typeface="Arial" charset="0"/>
                </a:rPr>
                <a:t>Figure </a:t>
              </a:r>
              <a:r>
                <a:rPr lang="en-US" sz="1600" b="1" dirty="0" smtClean="0">
                  <a:latin typeface="Arial" charset="0"/>
                </a:rPr>
                <a:t>5.  </a:t>
              </a:r>
              <a:r>
                <a:rPr lang="en-US" sz="1600" i="1" dirty="0" smtClean="0">
                  <a:latin typeface="Arial" charset="0"/>
                </a:rPr>
                <a:t>Number of </a:t>
              </a:r>
              <a:r>
                <a:rPr lang="en-US" sz="1600" i="1" dirty="0">
                  <a:latin typeface="Arial" charset="0"/>
                </a:rPr>
                <a:t>m</a:t>
              </a:r>
              <a:r>
                <a:rPr lang="en-US" sz="1600" i="1" dirty="0" smtClean="0">
                  <a:latin typeface="Arial" charset="0"/>
                </a:rPr>
                <a:t>ammal tracks per kilometer in areas that receive different types of human recreational use.  Tracks were collected along 6 different 1 kilometer transects near the tops of Coal Bank, </a:t>
              </a:r>
              <a:r>
                <a:rPr lang="en-US" sz="1600" i="1" dirty="0" err="1" smtClean="0">
                  <a:latin typeface="Arial" charset="0"/>
                </a:rPr>
                <a:t>Molas</a:t>
              </a:r>
              <a:r>
                <a:rPr lang="en-US" sz="1600" i="1" dirty="0" smtClean="0">
                  <a:latin typeface="Arial" charset="0"/>
                </a:rPr>
                <a:t>, and Red Mountain Passes in San Juan and Ouray Counties Colorado at elevations between 10,000 and 12,000 feet.  Transects were completed on April 11, April 15, and May 7, 2007.  The number to tracks from each transect were divided by the number of 12 hour periods since the last snowfall for uniformity (see methods).  There was no significant difference between any of the recreational use classifications according to a </a:t>
              </a:r>
              <a:r>
                <a:rPr lang="en-US" sz="1600" i="1" dirty="0" err="1" smtClean="0">
                  <a:latin typeface="Arial" charset="0"/>
                </a:rPr>
                <a:t>Kruskal</a:t>
              </a:r>
              <a:r>
                <a:rPr lang="en-US" sz="1600" i="1" dirty="0" smtClean="0">
                  <a:latin typeface="Arial" charset="0"/>
                </a:rPr>
                <a:t>-Wallis test (p=0.460).  </a:t>
              </a:r>
              <a:endParaRPr lang="en-US" sz="1600" i="1" dirty="0">
                <a:latin typeface="Arial" charset="0"/>
              </a:endParaRPr>
            </a:p>
          </p:txBody>
        </p:sp>
        <p:graphicFrame>
          <p:nvGraphicFramePr>
            <p:cNvPr id="24" name="Chart 23"/>
            <p:cNvGraphicFramePr/>
            <p:nvPr/>
          </p:nvGraphicFramePr>
          <p:xfrm>
            <a:off x="21616966" y="4457616"/>
            <a:ext cx="9001188" cy="607223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1" name="Group 60"/>
          <p:cNvGrpSpPr>
            <a:grpSpLocks noChangeAspect="1"/>
          </p:cNvGrpSpPr>
          <p:nvPr/>
        </p:nvGrpSpPr>
        <p:grpSpPr>
          <a:xfrm>
            <a:off x="34832996" y="5814938"/>
            <a:ext cx="10061262" cy="8997449"/>
            <a:chOff x="21402652" y="22317113"/>
            <a:chExt cx="9418320" cy="8422487"/>
          </a:xfrm>
          <a:solidFill>
            <a:srgbClr val="FBFEDE"/>
          </a:solidFill>
        </p:grpSpPr>
        <p:sp>
          <p:nvSpPr>
            <p:cNvPr id="2196" name="Rectangle 148"/>
            <p:cNvSpPr>
              <a:spLocks noChangeArrowheads="1"/>
            </p:cNvSpPr>
            <p:nvPr/>
          </p:nvSpPr>
          <p:spPr bwMode="auto">
            <a:xfrm>
              <a:off x="21402652" y="22317113"/>
              <a:ext cx="9418320" cy="8422487"/>
            </a:xfrm>
            <a:prstGeom prst="rect">
              <a:avLst/>
            </a:prstGeom>
            <a:grpFill/>
            <a:ln w="9525">
              <a:solidFill>
                <a:schemeClr val="tx1"/>
              </a:solidFill>
              <a:miter lim="800000"/>
              <a:headEnd/>
              <a:tailEnd/>
            </a:ln>
            <a:effectLst/>
          </p:spPr>
          <p:txBody>
            <a:bodyPr wrap="none" lIns="126098" tIns="63048" rIns="126098" bIns="63048" anchor="ctr"/>
            <a:lstStyle/>
            <a:p>
              <a:pPr algn="ctr" defTabSz="1260475"/>
              <a:endParaRPr lang="en-US"/>
            </a:p>
          </p:txBody>
        </p:sp>
        <p:sp>
          <p:nvSpPr>
            <p:cNvPr id="33" name="Text Box 119"/>
            <p:cNvSpPr txBox="1">
              <a:spLocks noChangeAspect="1" noChangeArrowheads="1"/>
            </p:cNvSpPr>
            <p:nvPr/>
          </p:nvSpPr>
          <p:spPr bwMode="auto">
            <a:xfrm>
              <a:off x="21616966" y="28724761"/>
              <a:ext cx="9072626" cy="1991365"/>
            </a:xfrm>
            <a:prstGeom prst="rect">
              <a:avLst/>
            </a:prstGeom>
            <a:solidFill>
              <a:srgbClr val="FBFEDE"/>
            </a:solidFill>
            <a:ln w="9525">
              <a:noFill/>
              <a:miter lim="800000"/>
              <a:headEnd/>
              <a:tailEnd/>
            </a:ln>
            <a:effectLst/>
          </p:spPr>
          <p:txBody>
            <a:bodyPr wrap="square" lIns="126098" tIns="63048" rIns="126098" bIns="63048">
              <a:spAutoFit/>
            </a:bodyPr>
            <a:lstStyle/>
            <a:p>
              <a:pPr defTabSz="1260475">
                <a:spcBef>
                  <a:spcPct val="50000"/>
                </a:spcBef>
              </a:pPr>
              <a:r>
                <a:rPr lang="en-US" sz="1600" b="1" dirty="0">
                  <a:latin typeface="Arial" charset="0"/>
                </a:rPr>
                <a:t>Figure </a:t>
              </a:r>
              <a:r>
                <a:rPr lang="en-US" sz="1600" b="1" dirty="0" smtClean="0">
                  <a:latin typeface="Arial" charset="0"/>
                </a:rPr>
                <a:t>6.  </a:t>
              </a:r>
              <a:r>
                <a:rPr lang="en-US" sz="1600" i="1" dirty="0" smtClean="0">
                  <a:latin typeface="Arial" charset="0"/>
                </a:rPr>
                <a:t>Number of </a:t>
              </a:r>
              <a:r>
                <a:rPr lang="en-US" sz="1600" i="1" dirty="0">
                  <a:latin typeface="Arial" charset="0"/>
                </a:rPr>
                <a:t>m</a:t>
              </a:r>
              <a:r>
                <a:rPr lang="en-US" sz="1600" i="1" dirty="0" smtClean="0">
                  <a:latin typeface="Arial" charset="0"/>
                </a:rPr>
                <a:t>ammal tracks  per kilometer for 4 different mammal species in areas that receive different types of human recreational use.  Tracks were collected along 6 different 1 kilometer transects near the tops of Coal Bank, </a:t>
              </a:r>
              <a:r>
                <a:rPr lang="en-US" sz="1600" i="1" dirty="0" err="1" smtClean="0">
                  <a:latin typeface="Arial" charset="0"/>
                </a:rPr>
                <a:t>Molas</a:t>
              </a:r>
              <a:r>
                <a:rPr lang="en-US" sz="1600" i="1" dirty="0" smtClean="0">
                  <a:latin typeface="Arial" charset="0"/>
                </a:rPr>
                <a:t>, and Red Mountain Passes in San Juan and Ouray Counties Colorado, at elevations between 10,000 and 12,000 feet.  Transects were completed on April 11, April 15, and May 7, 2007.  The number to tracks  from each transect were divided by the number of 12 hour periods since the last snowfall for uniformity (see methods).  There was no significant difference between any of the recreational use classifications for any of the 4 species according to a </a:t>
              </a:r>
              <a:r>
                <a:rPr lang="en-US" sz="1600" i="1" dirty="0" err="1" smtClean="0">
                  <a:latin typeface="Arial" charset="0"/>
                </a:rPr>
                <a:t>Kruskal</a:t>
              </a:r>
              <a:r>
                <a:rPr lang="en-US" sz="1600" i="1" dirty="0" smtClean="0">
                  <a:latin typeface="Arial" charset="0"/>
                </a:rPr>
                <a:t>-Wallis test (p&lt;0.05 for all species).  </a:t>
              </a:r>
              <a:endParaRPr lang="en-US" sz="1600" i="1" dirty="0">
                <a:latin typeface="Arial" charset="0"/>
              </a:endParaRPr>
            </a:p>
          </p:txBody>
        </p:sp>
        <p:graphicFrame>
          <p:nvGraphicFramePr>
            <p:cNvPr id="35" name="Chart 34"/>
            <p:cNvGraphicFramePr/>
            <p:nvPr/>
          </p:nvGraphicFramePr>
          <p:xfrm>
            <a:off x="21545528" y="22531430"/>
            <a:ext cx="9144064" cy="614366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5" name="Group 64"/>
          <p:cNvGrpSpPr/>
          <p:nvPr/>
        </p:nvGrpSpPr>
        <p:grpSpPr>
          <a:xfrm>
            <a:off x="1042822" y="16959266"/>
            <a:ext cx="9358378" cy="5852160"/>
            <a:chOff x="1185698" y="17245018"/>
            <a:chExt cx="9358378" cy="5852160"/>
          </a:xfrm>
        </p:grpSpPr>
        <p:sp>
          <p:nvSpPr>
            <p:cNvPr id="2127" name="Text Box 79"/>
            <p:cNvSpPr txBox="1">
              <a:spLocks noChangeArrowheads="1"/>
            </p:cNvSpPr>
            <p:nvPr/>
          </p:nvSpPr>
          <p:spPr bwMode="auto">
            <a:xfrm>
              <a:off x="1185698" y="17245018"/>
              <a:ext cx="9358378" cy="5852160"/>
            </a:xfrm>
            <a:prstGeom prst="rect">
              <a:avLst/>
            </a:prstGeom>
            <a:solidFill>
              <a:srgbClr val="FBFEDE"/>
            </a:solidFill>
            <a:ln w="101600" cmpd="thickThin">
              <a:solidFill>
                <a:schemeClr val="tx1"/>
              </a:solidFill>
              <a:miter lim="800000"/>
              <a:headEnd/>
              <a:tailEnd/>
            </a:ln>
            <a:effectLst/>
          </p:spPr>
          <p:txBody>
            <a:bodyPr wrap="square" lIns="126098" tIns="63048" rIns="126098" bIns="63048">
              <a:spAutoFit/>
            </a:bodyPr>
            <a:lstStyle/>
            <a:p>
              <a:pPr algn="ctr" defTabSz="1260475"/>
              <a:r>
                <a:rPr lang="en-US" sz="2800" b="1" u="sng" dirty="0">
                  <a:latin typeface="Arial" charset="0"/>
                </a:rPr>
                <a:t>STUDY </a:t>
              </a:r>
              <a:r>
                <a:rPr lang="en-US" sz="2800" b="1" u="sng" dirty="0" smtClean="0">
                  <a:latin typeface="Arial" charset="0"/>
                </a:rPr>
                <a:t>OBJECTIVES</a:t>
              </a: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a:latin typeface="Arial" charset="0"/>
              </a:endParaRPr>
            </a:p>
            <a:p>
              <a:pPr defTabSz="1260475"/>
              <a:endParaRPr lang="en-US" sz="2100" b="1" u="sng" dirty="0">
                <a:latin typeface="Arial" charset="0"/>
              </a:endParaRPr>
            </a:p>
            <a:p>
              <a:pPr defTabSz="1260475"/>
              <a:endParaRPr lang="en-US" b="1" dirty="0">
                <a:latin typeface="Arial" charset="0"/>
              </a:endParaRPr>
            </a:p>
          </p:txBody>
        </p:sp>
        <p:sp>
          <p:nvSpPr>
            <p:cNvPr id="31" name="TextBox 30"/>
            <p:cNvSpPr txBox="1"/>
            <p:nvPr/>
          </p:nvSpPr>
          <p:spPr>
            <a:xfrm>
              <a:off x="1328574" y="17745084"/>
              <a:ext cx="9144064" cy="5262979"/>
            </a:xfrm>
            <a:prstGeom prst="rect">
              <a:avLst/>
            </a:prstGeom>
            <a:solidFill>
              <a:srgbClr val="FBFEDE"/>
            </a:solidFill>
            <a:ln>
              <a:noFill/>
            </a:ln>
          </p:spPr>
          <p:txBody>
            <a:bodyPr wrap="square" rtlCol="0">
              <a:spAutoFit/>
            </a:bodyPr>
            <a:lstStyle/>
            <a:p>
              <a:pPr>
                <a:buFont typeface="Wingdings" pitchFamily="2" charset="2"/>
                <a:buChar char="v"/>
              </a:pPr>
              <a:r>
                <a:rPr lang="en-US" sz="2800" dirty="0" smtClean="0"/>
                <a:t>The primary objective of this study was to determine if there        </a:t>
              </a:r>
            </a:p>
            <a:p>
              <a:r>
                <a:rPr lang="en-US" sz="2800" dirty="0" smtClean="0"/>
                <a:t>   is a significant difference in the abundance of mammals </a:t>
              </a:r>
            </a:p>
            <a:p>
              <a:r>
                <a:rPr lang="en-US" sz="2800" dirty="0" smtClean="0"/>
                <a:t>   in areas with three different levels of human recreational </a:t>
              </a:r>
            </a:p>
            <a:p>
              <a:r>
                <a:rPr lang="en-US" sz="2800" dirty="0" smtClean="0"/>
                <a:t>   use: 1) little to no human recreation; 2) non-motorized forms </a:t>
              </a:r>
            </a:p>
            <a:p>
              <a:r>
                <a:rPr lang="en-US" sz="2800" dirty="0" smtClean="0"/>
                <a:t>   of recreation such as backcountry skiing and snowshoeing; </a:t>
              </a:r>
            </a:p>
            <a:p>
              <a:r>
                <a:rPr lang="en-US" sz="2800" dirty="0" smtClean="0"/>
                <a:t>   and 3) motorized recreation (snowmobiles).</a:t>
              </a:r>
            </a:p>
            <a:p>
              <a:endParaRPr lang="en-US" sz="2800" dirty="0" smtClean="0"/>
            </a:p>
            <a:p>
              <a:pPr>
                <a:buFont typeface="Wingdings" pitchFamily="2" charset="2"/>
                <a:buChar char="v"/>
              </a:pPr>
              <a:r>
                <a:rPr lang="en-US" sz="2800" dirty="0" smtClean="0"/>
                <a:t>I hypothesized that mammals would be most abundant in </a:t>
              </a:r>
            </a:p>
            <a:p>
              <a:r>
                <a:rPr lang="en-US" sz="2800" dirty="0" smtClean="0"/>
                <a:t>   areas that receive little to no human recreational use, least </a:t>
              </a:r>
            </a:p>
            <a:p>
              <a:r>
                <a:rPr lang="en-US" sz="2800" dirty="0" smtClean="0"/>
                <a:t>   abundant in areas that experience regular snowmobile use, </a:t>
              </a:r>
            </a:p>
            <a:p>
              <a:r>
                <a:rPr lang="en-US" sz="2800" dirty="0" smtClean="0"/>
                <a:t>   and somewhere in between in areas that receive exclusively </a:t>
              </a:r>
            </a:p>
            <a:p>
              <a:r>
                <a:rPr lang="en-US" sz="2800" dirty="0" smtClean="0"/>
                <a:t>   non-motorized forms of recreation.  </a:t>
              </a:r>
              <a:endParaRPr lang="en-US" sz="2800" dirty="0"/>
            </a:p>
          </p:txBody>
        </p:sp>
      </p:grpSp>
      <p:grpSp>
        <p:nvGrpSpPr>
          <p:cNvPr id="59" name="Group 58"/>
          <p:cNvGrpSpPr/>
          <p:nvPr/>
        </p:nvGrpSpPr>
        <p:grpSpPr>
          <a:xfrm>
            <a:off x="11329894" y="8958210"/>
            <a:ext cx="9417050" cy="7955280"/>
            <a:chOff x="11401332" y="4314740"/>
            <a:chExt cx="9417050" cy="7955280"/>
          </a:xfrm>
        </p:grpSpPr>
        <p:sp>
          <p:nvSpPr>
            <p:cNvPr id="2129" name="Text Box 81"/>
            <p:cNvSpPr txBox="1">
              <a:spLocks noChangeArrowheads="1"/>
            </p:cNvSpPr>
            <p:nvPr/>
          </p:nvSpPr>
          <p:spPr bwMode="auto">
            <a:xfrm>
              <a:off x="11401332" y="4314740"/>
              <a:ext cx="9417050" cy="7955280"/>
            </a:xfrm>
            <a:prstGeom prst="rect">
              <a:avLst/>
            </a:prstGeom>
            <a:solidFill>
              <a:srgbClr val="FBFEDE"/>
            </a:solidFill>
            <a:ln w="101600" cmpd="thickThin">
              <a:solidFill>
                <a:schemeClr val="tx1"/>
              </a:solidFill>
              <a:miter lim="800000"/>
              <a:headEnd/>
              <a:tailEnd/>
            </a:ln>
            <a:effectLst/>
          </p:spPr>
          <p:txBody>
            <a:bodyPr wrap="square" lIns="126098" tIns="63048" rIns="126098" bIns="63048">
              <a:spAutoFit/>
            </a:bodyPr>
            <a:lstStyle/>
            <a:p>
              <a:pPr algn="ctr" defTabSz="1260475"/>
              <a:r>
                <a:rPr lang="en-US" sz="2100" b="1" u="sng" dirty="0">
                  <a:latin typeface="Arial" charset="0"/>
                </a:rPr>
                <a:t>EXPERIMENTAL DESIGN AND </a:t>
              </a:r>
              <a:r>
                <a:rPr lang="en-US" sz="2100" b="1" u="sng" dirty="0" smtClean="0">
                  <a:latin typeface="Arial" charset="0"/>
                </a:rPr>
                <a:t>METHODS</a:t>
              </a: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smtClean="0">
                <a:latin typeface="Arial" charset="0"/>
              </a:endParaRPr>
            </a:p>
            <a:p>
              <a:pPr algn="ctr" defTabSz="1260475"/>
              <a:endParaRPr lang="en-US" sz="2100" b="1" u="sng" dirty="0">
                <a:latin typeface="Arial" charset="0"/>
              </a:endParaRPr>
            </a:p>
            <a:p>
              <a:pPr defTabSz="1260475"/>
              <a:endParaRPr lang="en-US" sz="2100" u="sng" dirty="0">
                <a:latin typeface="Arial" charset="0"/>
              </a:endParaRPr>
            </a:p>
          </p:txBody>
        </p:sp>
        <p:sp>
          <p:nvSpPr>
            <p:cNvPr id="36" name="TextBox 35"/>
            <p:cNvSpPr txBox="1"/>
            <p:nvPr/>
          </p:nvSpPr>
          <p:spPr>
            <a:xfrm>
              <a:off x="11472770" y="4671929"/>
              <a:ext cx="9286940" cy="7589520"/>
            </a:xfrm>
            <a:prstGeom prst="rect">
              <a:avLst/>
            </a:prstGeom>
            <a:noFill/>
          </p:spPr>
          <p:txBody>
            <a:bodyPr wrap="square" rtlCol="0">
              <a:spAutoFit/>
            </a:bodyPr>
            <a:lstStyle/>
            <a:p>
              <a:pPr>
                <a:buFont typeface="Wingdings" pitchFamily="2" charset="2"/>
                <a:buChar char="v"/>
              </a:pPr>
              <a:r>
                <a:rPr lang="en-US" sz="1800" dirty="0" smtClean="0"/>
                <a:t> </a:t>
              </a:r>
              <a:r>
                <a:rPr lang="en-US" sz="1800" b="1" dirty="0" smtClean="0"/>
                <a:t>Study Area:  </a:t>
              </a:r>
              <a:r>
                <a:rPr lang="en-US" sz="1800" dirty="0" smtClean="0"/>
                <a:t>My data was collected in close proximity to the tops of three major mountain </a:t>
              </a:r>
            </a:p>
            <a:p>
              <a:r>
                <a:rPr lang="en-US" sz="1800" dirty="0" smtClean="0"/>
                <a:t>    passes along US highway 550: Coal Bank Pass, </a:t>
              </a:r>
              <a:r>
                <a:rPr lang="en-US" sz="1800" dirty="0" err="1" smtClean="0"/>
                <a:t>Molas</a:t>
              </a:r>
              <a:r>
                <a:rPr lang="en-US" sz="1800" dirty="0" smtClean="0"/>
                <a:t> Pass, and Red Mountain Pass, at  </a:t>
              </a:r>
            </a:p>
            <a:p>
              <a:r>
                <a:rPr lang="en-US" sz="1800" dirty="0" smtClean="0"/>
                <a:t>    elevations between 10,000 and 12,000 feet.  Areas where data collection occurred are vegetated </a:t>
              </a:r>
            </a:p>
            <a:p>
              <a:r>
                <a:rPr lang="en-US" sz="1800" dirty="0" smtClean="0"/>
                <a:t>    by moderately dense spruce/fir forests in the Coal Bank, </a:t>
              </a:r>
              <a:r>
                <a:rPr lang="en-US" sz="1800" dirty="0" err="1" smtClean="0"/>
                <a:t>Molas</a:t>
              </a:r>
              <a:r>
                <a:rPr lang="en-US" sz="1800" dirty="0" smtClean="0"/>
                <a:t> Pass area, and slightly more </a:t>
              </a:r>
            </a:p>
            <a:p>
              <a:r>
                <a:rPr lang="en-US" sz="1800" dirty="0" smtClean="0"/>
                <a:t>    open spruce fir forests in the Red Mountain Pass area.  These subalpine forests are composed </a:t>
              </a:r>
            </a:p>
            <a:p>
              <a:r>
                <a:rPr lang="en-US" sz="1800" dirty="0" smtClean="0"/>
                <a:t>    mostly of </a:t>
              </a:r>
              <a:r>
                <a:rPr lang="en-US" sz="1800" dirty="0" err="1" smtClean="0"/>
                <a:t>engelmann</a:t>
              </a:r>
              <a:r>
                <a:rPr lang="en-US" sz="1800" dirty="0" smtClean="0"/>
                <a:t> spruce (</a:t>
              </a:r>
              <a:r>
                <a:rPr lang="en-US" sz="1800" i="1" dirty="0" err="1" smtClean="0"/>
                <a:t>Picea</a:t>
              </a:r>
              <a:r>
                <a:rPr lang="en-US" sz="1800" i="1" dirty="0" smtClean="0"/>
                <a:t> </a:t>
              </a:r>
              <a:r>
                <a:rPr lang="en-US" sz="1800" i="1" dirty="0" err="1" smtClean="0"/>
                <a:t>engelmannii</a:t>
              </a:r>
              <a:r>
                <a:rPr lang="en-US" sz="1800" dirty="0" smtClean="0"/>
                <a:t>) and </a:t>
              </a:r>
              <a:r>
                <a:rPr lang="en-US" sz="1800" dirty="0" err="1" smtClean="0"/>
                <a:t>corkbark</a:t>
              </a:r>
              <a:r>
                <a:rPr lang="en-US" sz="1800" dirty="0" smtClean="0"/>
                <a:t> fir (</a:t>
              </a:r>
              <a:r>
                <a:rPr lang="en-US" sz="1800" i="1" dirty="0" err="1" smtClean="0"/>
                <a:t>Abies</a:t>
              </a:r>
              <a:r>
                <a:rPr lang="en-US" sz="1800" i="1" dirty="0" smtClean="0"/>
                <a:t> </a:t>
              </a:r>
              <a:r>
                <a:rPr lang="en-US" sz="1800" i="1" dirty="0" err="1" smtClean="0"/>
                <a:t>arizonica</a:t>
              </a:r>
              <a:r>
                <a:rPr lang="en-US" sz="1800" dirty="0" smtClean="0"/>
                <a:t>). </a:t>
              </a:r>
            </a:p>
            <a:p>
              <a:pPr>
                <a:buFont typeface="Wingdings" pitchFamily="2" charset="2"/>
                <a:buChar char="v"/>
              </a:pPr>
              <a:r>
                <a:rPr lang="en-US" sz="1800" dirty="0" smtClean="0"/>
                <a:t>  </a:t>
              </a:r>
              <a:r>
                <a:rPr lang="en-US" sz="1800" b="1" dirty="0" smtClean="0"/>
                <a:t>Experimental Design:  </a:t>
              </a:r>
              <a:r>
                <a:rPr lang="en-US" sz="1800" dirty="0" smtClean="0"/>
                <a:t>Track surveys were conducted on skis during the months of April </a:t>
              </a:r>
            </a:p>
            <a:p>
              <a:r>
                <a:rPr lang="en-US" sz="1800" dirty="0" smtClean="0"/>
                <a:t>    and May.  Surveys were conducted 12-48 hours after a snowfall significant enough to cover </a:t>
              </a:r>
            </a:p>
            <a:p>
              <a:r>
                <a:rPr lang="en-US" sz="1800" dirty="0" smtClean="0"/>
                <a:t>    old tracks.  To standardize results, the number of tracks observed during each transect were </a:t>
              </a:r>
            </a:p>
            <a:p>
              <a:r>
                <a:rPr lang="en-US" sz="1800" dirty="0" smtClean="0"/>
                <a:t>    divided by the number of 12 hour periods since the last snowfall (Thompson et al., 1988). </a:t>
              </a:r>
            </a:p>
            <a:p>
              <a:r>
                <a:rPr lang="en-US" sz="1800" dirty="0" smtClean="0"/>
                <a:t>    This is because tracks become more numerous as time goes on after a new snowfall.  Thus          </a:t>
              </a:r>
            </a:p>
            <a:p>
              <a:r>
                <a:rPr lang="en-US" sz="1800" dirty="0" smtClean="0"/>
                <a:t>    a survey conducted 36 hours after a snowfall will produce more tracks than a survey </a:t>
              </a:r>
            </a:p>
            <a:p>
              <a:r>
                <a:rPr lang="en-US" sz="1800" dirty="0" smtClean="0"/>
                <a:t>    conducted 12 hours after a snowfall independent of other factors.  Data was collected from 3    </a:t>
              </a:r>
            </a:p>
            <a:p>
              <a:r>
                <a:rPr lang="en-US" sz="1800" dirty="0" smtClean="0"/>
                <a:t>    different area classifications defined by the type of human recreational use they receive.  These </a:t>
              </a:r>
            </a:p>
            <a:p>
              <a:r>
                <a:rPr lang="en-US" sz="1800" dirty="0" smtClean="0"/>
                <a:t>    classifications are:  a) areas that receive considerable backcountry ski and/or snowshoe use, but </a:t>
              </a:r>
            </a:p>
            <a:p>
              <a:r>
                <a:rPr lang="en-US" sz="1800" dirty="0" smtClean="0"/>
                <a:t>    no snowmobile use, b) areas that receive considerable snowmobile use, and c) areas that receive </a:t>
              </a:r>
            </a:p>
            <a:p>
              <a:r>
                <a:rPr lang="en-US" sz="1800" dirty="0" smtClean="0"/>
                <a:t>    little to no human recreational use.  Surveys were conducted at 2 sites per recreational use area </a:t>
              </a:r>
            </a:p>
            <a:p>
              <a:r>
                <a:rPr lang="en-US" sz="1800" dirty="0" smtClean="0"/>
                <a:t>    classification; one within the Coal Bank, </a:t>
              </a:r>
              <a:r>
                <a:rPr lang="en-US" sz="1800" dirty="0" err="1" smtClean="0"/>
                <a:t>Molas</a:t>
              </a:r>
              <a:r>
                <a:rPr lang="en-US" sz="1800" dirty="0" smtClean="0"/>
                <a:t> Pass area, and one within the Red Mountain </a:t>
              </a:r>
            </a:p>
            <a:p>
              <a:r>
                <a:rPr lang="en-US" sz="1800" dirty="0" smtClean="0"/>
                <a:t>    Pass area.</a:t>
              </a:r>
            </a:p>
            <a:p>
              <a:pPr>
                <a:buFont typeface="Wingdings" pitchFamily="2" charset="2"/>
                <a:buChar char="v"/>
              </a:pPr>
              <a:r>
                <a:rPr lang="en-US" sz="1800" dirty="0" smtClean="0"/>
                <a:t> </a:t>
              </a:r>
              <a:r>
                <a:rPr lang="en-US" sz="1800" b="1" dirty="0" smtClean="0"/>
                <a:t>Field Methods: </a:t>
              </a:r>
              <a:r>
                <a:rPr lang="en-US" sz="1800" dirty="0" smtClean="0"/>
                <a:t>At each of the six sites, I conducted one or two, 1 kilometer transects on skis.  </a:t>
              </a:r>
            </a:p>
            <a:p>
              <a:r>
                <a:rPr lang="en-US" sz="1800" dirty="0" smtClean="0"/>
                <a:t>    During these transects, I recorded and identified any tracks that crossed my transect directly.  I </a:t>
              </a:r>
            </a:p>
            <a:p>
              <a:r>
                <a:rPr lang="en-US" sz="1800" dirty="0" smtClean="0"/>
                <a:t>    recorded the routes of each of these transects using a handheld GPS unit, and I also marked the </a:t>
              </a:r>
            </a:p>
            <a:p>
              <a:r>
                <a:rPr lang="en-US" sz="1800" dirty="0" smtClean="0"/>
                <a:t>    location of each track I observed.  From this GPS data, I then made a series of maps using </a:t>
              </a:r>
            </a:p>
            <a:p>
              <a:r>
                <a:rPr lang="en-US" sz="1800" dirty="0" smtClean="0"/>
                <a:t>    </a:t>
              </a:r>
              <a:r>
                <a:rPr lang="en-US" sz="1800" dirty="0" err="1" smtClean="0"/>
                <a:t>ArcGIS</a:t>
              </a:r>
              <a:r>
                <a:rPr lang="en-US" sz="1800" dirty="0" smtClean="0"/>
                <a:t> software to show the routes of each transect, and the location of each mammal track </a:t>
              </a:r>
            </a:p>
            <a:p>
              <a:r>
                <a:rPr lang="en-US" sz="1800" dirty="0" smtClean="0"/>
                <a:t>    observed.</a:t>
              </a:r>
            </a:p>
            <a:p>
              <a:pPr>
                <a:buFont typeface="Wingdings" pitchFamily="2" charset="2"/>
                <a:buChar char="v"/>
              </a:pPr>
              <a:r>
                <a:rPr lang="en-US" sz="1800" dirty="0" smtClean="0"/>
                <a:t> </a:t>
              </a:r>
              <a:r>
                <a:rPr lang="en-US" sz="1800" b="1" dirty="0" smtClean="0"/>
                <a:t>Statistical Analysis: </a:t>
              </a:r>
              <a:r>
                <a:rPr lang="en-US" sz="1800" dirty="0" smtClean="0"/>
                <a:t>Because my data is non-parametric, I assessed statistical differences</a:t>
              </a:r>
              <a:r>
                <a:rPr lang="en-US" sz="1800" b="1" dirty="0" smtClean="0"/>
                <a:t> </a:t>
              </a:r>
            </a:p>
            <a:p>
              <a:r>
                <a:rPr lang="en-US" sz="1800" b="1" dirty="0" smtClean="0"/>
                <a:t>    </a:t>
              </a:r>
              <a:r>
                <a:rPr lang="en-US" sz="1800" dirty="0" smtClean="0"/>
                <a:t>between the different recreational use area classifications using a </a:t>
              </a:r>
              <a:r>
                <a:rPr lang="en-US" sz="1800" dirty="0" err="1" smtClean="0"/>
                <a:t>Kruskal</a:t>
              </a:r>
              <a:r>
                <a:rPr lang="en-US" sz="1800" dirty="0" smtClean="0"/>
                <a:t>-Wallis test.</a:t>
              </a:r>
              <a:r>
                <a:rPr lang="en-US" sz="1800" b="1" dirty="0" smtClean="0"/>
                <a:t> </a:t>
              </a:r>
              <a:endParaRPr lang="en-US" sz="1800" dirty="0"/>
            </a:p>
          </p:txBody>
        </p:sp>
      </p:grpSp>
      <p:grpSp>
        <p:nvGrpSpPr>
          <p:cNvPr id="51" name="Group 50"/>
          <p:cNvGrpSpPr/>
          <p:nvPr/>
        </p:nvGrpSpPr>
        <p:grpSpPr>
          <a:xfrm>
            <a:off x="22402784" y="15673382"/>
            <a:ext cx="8429684" cy="5852160"/>
            <a:chOff x="1185698" y="17030704"/>
            <a:chExt cx="9286940" cy="6977575"/>
          </a:xfrm>
          <a:solidFill>
            <a:srgbClr val="CCCCFF"/>
          </a:solidFill>
        </p:grpSpPr>
        <p:sp>
          <p:nvSpPr>
            <p:cNvPr id="34" name="Rectangle 33"/>
            <p:cNvSpPr/>
            <p:nvPr/>
          </p:nvSpPr>
          <p:spPr bwMode="auto">
            <a:xfrm>
              <a:off x="1185698" y="17030704"/>
              <a:ext cx="9286940" cy="6977575"/>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60475"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p:txBody>
        </p:sp>
        <p:pic>
          <p:nvPicPr>
            <p:cNvPr id="2330" name="Picture 282" descr="C:\Users\Torrey\Pictures\tracks\DSC_02491.JPG"/>
            <p:cNvPicPr>
              <a:picLocks noChangeAspect="1" noChangeArrowheads="1"/>
            </p:cNvPicPr>
            <p:nvPr/>
          </p:nvPicPr>
          <p:blipFill>
            <a:blip r:embed="rId7" cstate="print"/>
            <a:srcRect/>
            <a:stretch>
              <a:fillRect/>
            </a:stretch>
          </p:blipFill>
          <p:spPr bwMode="auto">
            <a:xfrm>
              <a:off x="1500510" y="17371408"/>
              <a:ext cx="8715436" cy="5910155"/>
            </a:xfrm>
            <a:prstGeom prst="rect">
              <a:avLst/>
            </a:prstGeom>
            <a:grpFill/>
          </p:spPr>
        </p:pic>
        <p:sp>
          <p:nvSpPr>
            <p:cNvPr id="42" name="TextBox 41"/>
            <p:cNvSpPr txBox="1"/>
            <p:nvPr/>
          </p:nvSpPr>
          <p:spPr>
            <a:xfrm>
              <a:off x="1264401" y="23248557"/>
              <a:ext cx="9129534" cy="697232"/>
            </a:xfrm>
            <a:prstGeom prst="rect">
              <a:avLst/>
            </a:prstGeom>
            <a:grpFill/>
          </p:spPr>
          <p:txBody>
            <a:bodyPr wrap="square" rtlCol="0">
              <a:spAutoFit/>
            </a:bodyPr>
            <a:lstStyle/>
            <a:p>
              <a:r>
                <a:rPr lang="en-US" sz="1600" b="1" dirty="0" smtClean="0"/>
                <a:t>Figure 4</a:t>
              </a:r>
              <a:r>
                <a:rPr lang="en-US" sz="1600" dirty="0" smtClean="0"/>
                <a:t>.  Snowshoe Hare track.  Photo taken NE of </a:t>
              </a:r>
              <a:r>
                <a:rPr lang="en-US" sz="1600" dirty="0" err="1" smtClean="0"/>
                <a:t>Molas</a:t>
              </a:r>
              <a:r>
                <a:rPr lang="en-US" sz="1600" dirty="0" smtClean="0"/>
                <a:t> Pass on May 7, 2007. Ruler is 30 cm.</a:t>
              </a:r>
            </a:p>
            <a:p>
              <a:r>
                <a:rPr lang="en-US" sz="1600" dirty="0" smtClean="0"/>
                <a:t>Photo by Torrey Rodgers</a:t>
              </a:r>
              <a:endParaRPr lang="en-US" sz="1600" dirty="0"/>
            </a:p>
          </p:txBody>
        </p:sp>
      </p:grpSp>
      <p:grpSp>
        <p:nvGrpSpPr>
          <p:cNvPr id="57" name="Group 56"/>
          <p:cNvGrpSpPr/>
          <p:nvPr/>
        </p:nvGrpSpPr>
        <p:grpSpPr>
          <a:xfrm>
            <a:off x="1614326" y="23817314"/>
            <a:ext cx="7632371" cy="7406640"/>
            <a:chOff x="21402652" y="12601548"/>
            <a:chExt cx="9418320" cy="8437578"/>
          </a:xfrm>
          <a:solidFill>
            <a:srgbClr val="CCCCFF"/>
          </a:solidFill>
        </p:grpSpPr>
        <p:sp>
          <p:nvSpPr>
            <p:cNvPr id="2166" name="Text Box 118"/>
            <p:cNvSpPr txBox="1">
              <a:spLocks noChangeArrowheads="1"/>
            </p:cNvSpPr>
            <p:nvPr/>
          </p:nvSpPr>
          <p:spPr bwMode="auto">
            <a:xfrm>
              <a:off x="21402652" y="12601548"/>
              <a:ext cx="9418320" cy="8437578"/>
            </a:xfrm>
            <a:prstGeom prst="rect">
              <a:avLst/>
            </a:prstGeom>
            <a:grpFill/>
            <a:ln w="9525">
              <a:solidFill>
                <a:schemeClr val="tx1"/>
              </a:solidFill>
              <a:miter lim="800000"/>
              <a:headEnd/>
              <a:tailEnd/>
            </a:ln>
            <a:effectLst/>
          </p:spPr>
          <p:txBody>
            <a:bodyPr wrap="square" lIns="126098" tIns="63048" rIns="126098" bIns="63048">
              <a:spAutoFit/>
            </a:bodyPr>
            <a:lstStyle/>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a:p>
              <a:pPr defTabSz="1260475">
                <a:spcBef>
                  <a:spcPct val="50000"/>
                </a:spcBef>
              </a:pPr>
              <a:endParaRPr lang="en-US"/>
            </a:p>
          </p:txBody>
        </p:sp>
        <p:pic>
          <p:nvPicPr>
            <p:cNvPr id="2327" name="Picture 279" descr="C:\Users\Torrey\Pictures\tracks\DSC_01131.JPG"/>
            <p:cNvPicPr>
              <a:picLocks noChangeAspect="1" noChangeArrowheads="1"/>
            </p:cNvPicPr>
            <p:nvPr/>
          </p:nvPicPr>
          <p:blipFill>
            <a:blip r:embed="rId8" cstate="print"/>
            <a:srcRect/>
            <a:stretch>
              <a:fillRect/>
            </a:stretch>
          </p:blipFill>
          <p:spPr bwMode="auto">
            <a:xfrm>
              <a:off x="21831280" y="12815862"/>
              <a:ext cx="8577366" cy="7500990"/>
            </a:xfrm>
            <a:prstGeom prst="rect">
              <a:avLst/>
            </a:prstGeom>
            <a:grpFill/>
          </p:spPr>
        </p:pic>
        <p:sp>
          <p:nvSpPr>
            <p:cNvPr id="44" name="TextBox 43"/>
            <p:cNvSpPr txBox="1"/>
            <p:nvPr/>
          </p:nvSpPr>
          <p:spPr>
            <a:xfrm>
              <a:off x="21667111" y="20311378"/>
              <a:ext cx="8991738" cy="666170"/>
            </a:xfrm>
            <a:prstGeom prst="rect">
              <a:avLst/>
            </a:prstGeom>
            <a:grpFill/>
          </p:spPr>
          <p:txBody>
            <a:bodyPr wrap="square" rtlCol="0">
              <a:spAutoFit/>
            </a:bodyPr>
            <a:lstStyle/>
            <a:p>
              <a:r>
                <a:rPr lang="en-US" sz="1600" b="1" dirty="0" smtClean="0"/>
                <a:t>Figure</a:t>
              </a:r>
              <a:r>
                <a:rPr lang="en-US" sz="1600" dirty="0" smtClean="0"/>
                <a:t>  </a:t>
              </a:r>
              <a:r>
                <a:rPr lang="en-US" sz="1600" b="1" dirty="0" smtClean="0"/>
                <a:t>1</a:t>
              </a:r>
              <a:r>
                <a:rPr lang="en-US" sz="1600" dirty="0" smtClean="0"/>
                <a:t>.  Coyote track.  Photo taken NE of </a:t>
              </a:r>
              <a:r>
                <a:rPr lang="en-US" sz="1600" dirty="0" err="1" smtClean="0"/>
                <a:t>Molas</a:t>
              </a:r>
              <a:r>
                <a:rPr lang="en-US" sz="1600" dirty="0" smtClean="0"/>
                <a:t> Pass on April 11, 2007.  Ruler is 30 cm.  Photo by Torrey Rodgers</a:t>
              </a:r>
              <a:endParaRPr lang="en-US" sz="1600" dirty="0"/>
            </a:p>
          </p:txBody>
        </p:sp>
      </p:grpSp>
      <p:grpSp>
        <p:nvGrpSpPr>
          <p:cNvPr id="55" name="Group 54"/>
          <p:cNvGrpSpPr/>
          <p:nvPr/>
        </p:nvGrpSpPr>
        <p:grpSpPr>
          <a:xfrm>
            <a:off x="31832600" y="24031628"/>
            <a:ext cx="6143667" cy="7572428"/>
            <a:chOff x="31546848" y="20531166"/>
            <a:chExt cx="6929486" cy="8836443"/>
          </a:xfrm>
          <a:solidFill>
            <a:srgbClr val="CCCCFF"/>
          </a:solidFill>
        </p:grpSpPr>
        <p:sp>
          <p:nvSpPr>
            <p:cNvPr id="45" name="Rectangle 44"/>
            <p:cNvSpPr/>
            <p:nvPr/>
          </p:nvSpPr>
          <p:spPr bwMode="auto">
            <a:xfrm>
              <a:off x="31546848" y="20531166"/>
              <a:ext cx="6929486" cy="8836443"/>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60475"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pic>
          <p:nvPicPr>
            <p:cNvPr id="2328" name="Picture 280" descr="C:\Users\Torrey\Pictures\tracks\DSC_00291.JPG"/>
            <p:cNvPicPr>
              <a:picLocks noChangeAspect="1" noChangeArrowheads="1"/>
            </p:cNvPicPr>
            <p:nvPr/>
          </p:nvPicPr>
          <p:blipFill>
            <a:blip r:embed="rId9" cstate="print"/>
            <a:srcRect/>
            <a:stretch>
              <a:fillRect/>
            </a:stretch>
          </p:blipFill>
          <p:spPr bwMode="auto">
            <a:xfrm>
              <a:off x="31761162" y="20745480"/>
              <a:ext cx="6571090" cy="7786742"/>
            </a:xfrm>
            <a:prstGeom prst="rect">
              <a:avLst/>
            </a:prstGeom>
            <a:grpFill/>
            <a:ln>
              <a:solidFill>
                <a:schemeClr val="tx1"/>
              </a:solidFill>
            </a:ln>
          </p:spPr>
        </p:pic>
        <p:sp>
          <p:nvSpPr>
            <p:cNvPr id="46" name="TextBox 45"/>
            <p:cNvSpPr txBox="1"/>
            <p:nvPr/>
          </p:nvSpPr>
          <p:spPr>
            <a:xfrm>
              <a:off x="31708000" y="28584178"/>
              <a:ext cx="6687761" cy="682388"/>
            </a:xfrm>
            <a:prstGeom prst="rect">
              <a:avLst/>
            </a:prstGeom>
            <a:grpFill/>
            <a:ln>
              <a:noFill/>
            </a:ln>
          </p:spPr>
          <p:txBody>
            <a:bodyPr wrap="square" rtlCol="0">
              <a:spAutoFit/>
            </a:bodyPr>
            <a:lstStyle/>
            <a:p>
              <a:r>
                <a:rPr lang="en-US" sz="1600" b="1" dirty="0" smtClean="0"/>
                <a:t>Figure 7.  </a:t>
              </a:r>
              <a:r>
                <a:rPr lang="en-US" sz="1600" dirty="0" smtClean="0"/>
                <a:t>Pine Squirrel track.  Photo taken NW of Red Mountain pass on February 18, 2007.  Photo by Torrey Rodgers</a:t>
              </a:r>
              <a:endParaRPr lang="en-US" sz="1600" dirty="0"/>
            </a:p>
          </p:txBody>
        </p:sp>
      </p:grpSp>
      <p:grpSp>
        <p:nvGrpSpPr>
          <p:cNvPr id="53" name="Group 52"/>
          <p:cNvGrpSpPr/>
          <p:nvPr/>
        </p:nvGrpSpPr>
        <p:grpSpPr>
          <a:xfrm>
            <a:off x="31975476" y="15316192"/>
            <a:ext cx="16216426" cy="7955280"/>
            <a:chOff x="31546848" y="12244358"/>
            <a:chExt cx="16216426" cy="10951948"/>
          </a:xfrm>
        </p:grpSpPr>
        <p:sp>
          <p:nvSpPr>
            <p:cNvPr id="2113" name="Text Box 65"/>
            <p:cNvSpPr txBox="1">
              <a:spLocks noChangeArrowheads="1"/>
            </p:cNvSpPr>
            <p:nvPr/>
          </p:nvSpPr>
          <p:spPr bwMode="auto">
            <a:xfrm>
              <a:off x="31546848" y="12244358"/>
              <a:ext cx="16216426" cy="10951948"/>
            </a:xfrm>
            <a:prstGeom prst="rect">
              <a:avLst/>
            </a:prstGeom>
            <a:solidFill>
              <a:srgbClr val="FBFEDE"/>
            </a:solidFill>
            <a:ln w="101600" cmpd="thickThin">
              <a:solidFill>
                <a:schemeClr val="tx1"/>
              </a:solidFill>
              <a:miter lim="800000"/>
              <a:headEnd/>
              <a:tailEnd/>
            </a:ln>
            <a:effectLst/>
          </p:spPr>
          <p:txBody>
            <a:bodyPr wrap="square" lIns="126098" tIns="63048" rIns="126098" bIns="63048">
              <a:spAutoFit/>
            </a:bodyPr>
            <a:lstStyle/>
            <a:p>
              <a:pPr algn="ctr" defTabSz="1260475">
                <a:spcBef>
                  <a:spcPct val="50000"/>
                </a:spcBef>
              </a:pPr>
              <a:r>
                <a:rPr lang="en-US" sz="2800" b="1" u="sng" dirty="0" smtClean="0">
                  <a:latin typeface="Arial" charset="0"/>
                </a:rPr>
                <a:t>CONCLUSIONS</a:t>
              </a: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r>
                <a:rPr lang="en-US" sz="2100" b="1" u="sng" dirty="0" smtClean="0">
                  <a:latin typeface="Arial" charset="0"/>
                </a:rPr>
                <a:t>                  </a:t>
              </a: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smtClean="0">
                <a:latin typeface="Arial" charset="0"/>
              </a:endParaRPr>
            </a:p>
            <a:p>
              <a:pPr algn="ctr" defTabSz="1260475">
                <a:spcBef>
                  <a:spcPct val="50000"/>
                </a:spcBef>
              </a:pPr>
              <a:endParaRPr lang="en-US" sz="2100" b="1" u="sng" dirty="0">
                <a:latin typeface="Arial" charset="0"/>
              </a:endParaRPr>
            </a:p>
            <a:p>
              <a:pPr defTabSz="1260475"/>
              <a:endParaRPr lang="en-US" sz="2100" b="1" dirty="0">
                <a:latin typeface="Arial" charset="0"/>
              </a:endParaRPr>
            </a:p>
            <a:p>
              <a:pPr defTabSz="1260475">
                <a:buFontTx/>
                <a:buChar char="•"/>
              </a:pPr>
              <a:r>
                <a:rPr lang="en-US" b="1" dirty="0">
                  <a:latin typeface="Arial" charset="0"/>
                </a:rPr>
                <a:t>  </a:t>
              </a:r>
            </a:p>
          </p:txBody>
        </p:sp>
        <p:sp>
          <p:nvSpPr>
            <p:cNvPr id="47" name="TextBox 46"/>
            <p:cNvSpPr txBox="1"/>
            <p:nvPr/>
          </p:nvSpPr>
          <p:spPr>
            <a:xfrm>
              <a:off x="31618286" y="12887298"/>
              <a:ext cx="15787798" cy="10211473"/>
            </a:xfrm>
            <a:prstGeom prst="rect">
              <a:avLst/>
            </a:prstGeom>
            <a:solidFill>
              <a:srgbClr val="FBFEDE"/>
            </a:solidFill>
          </p:spPr>
          <p:txBody>
            <a:bodyPr wrap="square" rtlCol="0">
              <a:spAutoFit/>
            </a:bodyPr>
            <a:lstStyle/>
            <a:p>
              <a:pPr>
                <a:buFont typeface="Wingdings" pitchFamily="2" charset="2"/>
                <a:buChar char="v"/>
              </a:pPr>
              <a:r>
                <a:rPr lang="en-US" sz="2800" dirty="0" smtClean="0"/>
                <a:t> My results showed no significant difference in the abundance of mammals between areas that receive little </a:t>
              </a:r>
            </a:p>
            <a:p>
              <a:r>
                <a:rPr lang="en-US" sz="2800" dirty="0" smtClean="0"/>
                <a:t>    to no human recreational use, areas that receive exclusively non-motorized forms of  recreation such as </a:t>
              </a:r>
            </a:p>
            <a:p>
              <a:r>
                <a:rPr lang="en-US" sz="2800" dirty="0" smtClean="0"/>
                <a:t>    backcountry skiing and snowshoeing, and areas that receive significant amounts of snowmobile use.</a:t>
              </a:r>
            </a:p>
            <a:p>
              <a:pPr>
                <a:buFont typeface="Wingdings" pitchFamily="2" charset="2"/>
                <a:buChar char="v"/>
              </a:pPr>
              <a:r>
                <a:rPr lang="en-US" sz="2800" dirty="0" smtClean="0"/>
                <a:t> Collecting reliable, quantitative data from track surveys in snow is very difficult in rugged mountainous </a:t>
              </a:r>
            </a:p>
            <a:p>
              <a:r>
                <a:rPr lang="en-US" sz="2800" dirty="0" smtClean="0"/>
                <a:t>    regions such as the San Juan Mountains due to the large number of environmental variables present.  </a:t>
              </a:r>
            </a:p>
            <a:p>
              <a:r>
                <a:rPr lang="en-US" sz="2800" dirty="0" smtClean="0"/>
                <a:t>    Variables such as slope, aspect, and tree density affect snow quality, which in turn affects track detection</a:t>
              </a:r>
            </a:p>
            <a:p>
              <a:r>
                <a:rPr lang="en-US" sz="2800" dirty="0" smtClean="0"/>
                <a:t>    rates from one location to another.  Selecting transects that are identical in regards to these environmental </a:t>
              </a:r>
            </a:p>
            <a:p>
              <a:r>
                <a:rPr lang="en-US" sz="2800" dirty="0" smtClean="0"/>
                <a:t>    variables is nearly impossible in such a variable environment.  Track surveys conducted in a flat     </a:t>
              </a:r>
            </a:p>
            <a:p>
              <a:r>
                <a:rPr lang="en-US" sz="2800" dirty="0" smtClean="0"/>
                <a:t>    homogeneous environment would be much more likely to produce reliable results. </a:t>
              </a:r>
            </a:p>
            <a:p>
              <a:pPr>
                <a:buFont typeface="Wingdings" pitchFamily="2" charset="2"/>
                <a:buChar char="v"/>
              </a:pPr>
              <a:r>
                <a:rPr lang="en-US" sz="2800" dirty="0" smtClean="0"/>
                <a:t> The power of my survey was also too small.  As a result of an atypically dry fall snow season, I was forced </a:t>
              </a:r>
            </a:p>
            <a:p>
              <a:r>
                <a:rPr lang="en-US" sz="2800" dirty="0" smtClean="0"/>
                <a:t>    to use only my results from April and May.  Because I only had three replicates from each recreational use </a:t>
              </a:r>
            </a:p>
            <a:p>
              <a:r>
                <a:rPr lang="en-US" sz="2800" dirty="0" smtClean="0"/>
                <a:t>    classification, my data would have had to be overwhelmingly one sided in order to detect any significant    </a:t>
              </a:r>
            </a:p>
            <a:p>
              <a:r>
                <a:rPr lang="en-US" sz="2800" dirty="0" smtClean="0"/>
                <a:t>    difference between usage areas.</a:t>
              </a:r>
            </a:p>
            <a:p>
              <a:pPr>
                <a:buFont typeface="Wingdings" pitchFamily="2" charset="2"/>
                <a:buChar char="v"/>
              </a:pPr>
              <a:r>
                <a:rPr lang="en-US" sz="2800" dirty="0" smtClean="0"/>
                <a:t> Spring is not the ideal time of year to conduct snow track surveys due to rapidly deteriorating snow</a:t>
              </a:r>
            </a:p>
            <a:p>
              <a:r>
                <a:rPr lang="en-US" sz="2800" dirty="0" smtClean="0"/>
                <a:t>    conditions after fresh snowfall.  The high angle of the sun during springtime, along with warmer </a:t>
              </a:r>
            </a:p>
            <a:p>
              <a:r>
                <a:rPr lang="en-US" sz="2800" dirty="0" smtClean="0"/>
                <a:t>    temperatures, can deteriorate tracks in a matter of hours on a sunny day, making results unreliable.  </a:t>
              </a:r>
            </a:p>
            <a:p>
              <a:r>
                <a:rPr lang="en-US" sz="2800" dirty="0" smtClean="0"/>
                <a:t>    Conducting track surveys in mid winter would be much preferable to doing so in the spring.</a:t>
              </a:r>
              <a:endParaRPr lang="en-US" sz="2800" dirty="0"/>
            </a:p>
          </p:txBody>
        </p:sp>
      </p:grpSp>
      <p:grpSp>
        <p:nvGrpSpPr>
          <p:cNvPr id="54" name="Group 53"/>
          <p:cNvGrpSpPr/>
          <p:nvPr/>
        </p:nvGrpSpPr>
        <p:grpSpPr>
          <a:xfrm>
            <a:off x="38833524" y="23960190"/>
            <a:ext cx="9418637" cy="6126480"/>
            <a:chOff x="38833524" y="21674174"/>
            <a:chExt cx="9418637" cy="6126480"/>
          </a:xfrm>
        </p:grpSpPr>
        <p:sp>
          <p:nvSpPr>
            <p:cNvPr id="2114" name="Text Box 66"/>
            <p:cNvSpPr txBox="1">
              <a:spLocks noChangeArrowheads="1"/>
            </p:cNvSpPr>
            <p:nvPr/>
          </p:nvSpPr>
          <p:spPr bwMode="auto">
            <a:xfrm>
              <a:off x="38833524" y="21674174"/>
              <a:ext cx="9418637" cy="6126480"/>
            </a:xfrm>
            <a:prstGeom prst="rect">
              <a:avLst/>
            </a:prstGeom>
            <a:solidFill>
              <a:srgbClr val="FBFEDE"/>
            </a:solidFill>
            <a:ln w="101600" cmpd="thickThin">
              <a:solidFill>
                <a:schemeClr val="tx1"/>
              </a:solidFill>
              <a:miter lim="800000"/>
              <a:headEnd/>
              <a:tailEnd/>
            </a:ln>
            <a:effectLst/>
          </p:spPr>
          <p:txBody>
            <a:bodyPr wrap="square" lIns="126098" tIns="63048" rIns="126098" bIns="63048">
              <a:spAutoFit/>
            </a:bodyPr>
            <a:lstStyle/>
            <a:p>
              <a:pPr defTabSz="1260475">
                <a:spcBef>
                  <a:spcPct val="50000"/>
                </a:spcBef>
              </a:pPr>
              <a:r>
                <a:rPr lang="en-US" sz="2100" b="1" dirty="0" smtClean="0">
                  <a:latin typeface="Arial" charset="0"/>
                </a:rPr>
                <a:t>                                                  </a:t>
              </a:r>
              <a:r>
                <a:rPr lang="en-US" sz="2100" b="1" u="sng" dirty="0" smtClean="0">
                  <a:latin typeface="Arial" charset="0"/>
                </a:rPr>
                <a:t> REFERENCES</a:t>
              </a:r>
              <a:r>
                <a:rPr lang="en-US" b="1" dirty="0" smtClean="0">
                  <a:latin typeface="Arial" charset="0"/>
                </a:rPr>
                <a:t> </a:t>
              </a:r>
              <a:endParaRPr lang="en-US" b="1" dirty="0">
                <a:latin typeface="Arial" charset="0"/>
              </a:endParaRPr>
            </a:p>
            <a:p>
              <a:pPr defTabSz="1260475">
                <a:spcBef>
                  <a:spcPct val="50000"/>
                </a:spcBef>
              </a:pPr>
              <a:endParaRPr lang="en-US" b="1" dirty="0">
                <a:latin typeface="Arial" charset="0"/>
              </a:endParaRPr>
            </a:p>
            <a:p>
              <a:pPr defTabSz="1260475">
                <a:spcBef>
                  <a:spcPct val="50000"/>
                </a:spcBef>
              </a:pPr>
              <a:endParaRPr lang="en-US" b="1" dirty="0">
                <a:latin typeface="Arial" charset="0"/>
              </a:endParaRPr>
            </a:p>
            <a:p>
              <a:pPr defTabSz="1260475">
                <a:spcBef>
                  <a:spcPct val="50000"/>
                </a:spcBef>
              </a:pPr>
              <a:endParaRPr lang="en-US" b="1" dirty="0">
                <a:latin typeface="Arial" charset="0"/>
              </a:endParaRPr>
            </a:p>
            <a:p>
              <a:pPr defTabSz="1260475">
                <a:spcBef>
                  <a:spcPct val="50000"/>
                </a:spcBef>
              </a:pPr>
              <a:endParaRPr lang="en-US" b="1" dirty="0">
                <a:latin typeface="Arial" charset="0"/>
              </a:endParaRPr>
            </a:p>
            <a:p>
              <a:pPr defTabSz="1260475">
                <a:spcBef>
                  <a:spcPct val="50000"/>
                </a:spcBef>
              </a:pPr>
              <a:endParaRPr lang="en-US" b="1" dirty="0">
                <a:latin typeface="Arial" charset="0"/>
              </a:endParaRPr>
            </a:p>
          </p:txBody>
        </p:sp>
        <p:sp>
          <p:nvSpPr>
            <p:cNvPr id="48" name="TextBox 47"/>
            <p:cNvSpPr txBox="1"/>
            <p:nvPr/>
          </p:nvSpPr>
          <p:spPr>
            <a:xfrm>
              <a:off x="39047838" y="22174240"/>
              <a:ext cx="9072626" cy="5355312"/>
            </a:xfrm>
            <a:prstGeom prst="rect">
              <a:avLst/>
            </a:prstGeom>
            <a:solidFill>
              <a:srgbClr val="FBFEDE"/>
            </a:solidFill>
          </p:spPr>
          <p:txBody>
            <a:bodyPr wrap="square" rtlCol="0">
              <a:spAutoFit/>
            </a:bodyPr>
            <a:lstStyle/>
            <a:p>
              <a:r>
                <a:rPr lang="en-US" sz="1800" dirty="0" smtClean="0"/>
                <a:t>Bowles, A.E.  1995.  “Responses of Wildlife to Noise”  </a:t>
              </a:r>
              <a:r>
                <a:rPr lang="en-US" sz="1800" i="1" dirty="0" smtClean="0"/>
                <a:t>Wildlife and Recreationists: Coexistence </a:t>
              </a:r>
            </a:p>
            <a:p>
              <a:r>
                <a:rPr lang="en-US" sz="1800" i="1" dirty="0" smtClean="0"/>
                <a:t>     Through Management and Research.  </a:t>
              </a:r>
              <a:r>
                <a:rPr lang="en-US" sz="1800" dirty="0" smtClean="0"/>
                <a:t>Ed.  R.L. Knight and K.J </a:t>
              </a:r>
              <a:r>
                <a:rPr lang="en-US" sz="1800" dirty="0" err="1" smtClean="0"/>
                <a:t>Gutzwiller</a:t>
              </a:r>
              <a:r>
                <a:rPr lang="en-US" sz="1800" dirty="0" smtClean="0"/>
                <a:t>.  Washington </a:t>
              </a:r>
            </a:p>
            <a:p>
              <a:r>
                <a:rPr lang="en-US" sz="1800" dirty="0" smtClean="0"/>
                <a:t>     D.C.: Island Press.  109-156.</a:t>
              </a:r>
            </a:p>
            <a:p>
              <a:r>
                <a:rPr lang="en-US" sz="1800" dirty="0" smtClean="0"/>
                <a:t>Boyle, S.A. and F.B. Samson.  1985.  Effects of </a:t>
              </a:r>
              <a:r>
                <a:rPr lang="en-US" sz="1800" dirty="0" err="1" smtClean="0"/>
                <a:t>Nonconsumptive</a:t>
              </a:r>
              <a:r>
                <a:rPr lang="en-US" sz="1800" dirty="0" smtClean="0"/>
                <a:t> Recreation on Wildlife: A </a:t>
              </a:r>
            </a:p>
            <a:p>
              <a:r>
                <a:rPr lang="en-US" sz="1800" dirty="0" smtClean="0"/>
                <a:t>     Review.  </a:t>
              </a:r>
              <a:r>
                <a:rPr lang="en-US" sz="1800" i="1" dirty="0" smtClean="0"/>
                <a:t>Wildlife Society Bulletin.</a:t>
              </a:r>
              <a:r>
                <a:rPr lang="en-US" sz="1800" dirty="0" smtClean="0"/>
                <a:t>  13: 110-116.</a:t>
              </a:r>
            </a:p>
            <a:p>
              <a:r>
                <a:rPr lang="en-US" sz="1800" dirty="0" err="1" smtClean="0"/>
                <a:t>Flather</a:t>
              </a:r>
              <a:r>
                <a:rPr lang="en-US" sz="1800" dirty="0" smtClean="0"/>
                <a:t>, C.H., and H.K. Cordell.  1995.  “Outdoor Recreation: Historical and Anticipated Trends”  </a:t>
              </a:r>
            </a:p>
            <a:p>
              <a:r>
                <a:rPr lang="en-US" sz="1800" i="1" dirty="0" smtClean="0"/>
                <a:t>     Wildlife and Recreationists: Coexistence Through Management and Research.  </a:t>
              </a:r>
              <a:r>
                <a:rPr lang="en-US" sz="1800" dirty="0" smtClean="0"/>
                <a:t>Ed.  R.L. </a:t>
              </a:r>
            </a:p>
            <a:p>
              <a:r>
                <a:rPr lang="en-US" sz="1800" dirty="0" smtClean="0"/>
                <a:t>     Knight and K.J </a:t>
              </a:r>
              <a:r>
                <a:rPr lang="en-US" sz="1800" dirty="0" err="1" smtClean="0"/>
                <a:t>Gutzwiller</a:t>
              </a:r>
              <a:r>
                <a:rPr lang="en-US" sz="1800" dirty="0" smtClean="0"/>
                <a:t>.  Washington D.C.: Island Press.  3-16.</a:t>
              </a:r>
            </a:p>
            <a:p>
              <a:r>
                <a:rPr lang="en-US" sz="1800" dirty="0" err="1" smtClean="0"/>
                <a:t>Gutzwiller</a:t>
              </a:r>
              <a:r>
                <a:rPr lang="en-US" sz="1800" dirty="0" smtClean="0"/>
                <a:t>, K.J.  1995.  “Recreational Disturbance and Wildlife Communities” </a:t>
              </a:r>
              <a:r>
                <a:rPr lang="en-US" sz="1800" i="1" dirty="0" smtClean="0"/>
                <a:t>Wildlife and </a:t>
              </a:r>
            </a:p>
            <a:p>
              <a:r>
                <a:rPr lang="en-US" sz="1800" i="1" dirty="0" smtClean="0"/>
                <a:t>     Recreationists: Coexistence Through Management and Research.  </a:t>
              </a:r>
              <a:r>
                <a:rPr lang="en-US" sz="1800" dirty="0" smtClean="0"/>
                <a:t>Ed.  R.L. Knight and K.J </a:t>
              </a:r>
            </a:p>
            <a:p>
              <a:r>
                <a:rPr lang="en-US" sz="1800" dirty="0" smtClean="0"/>
                <a:t>     </a:t>
              </a:r>
              <a:r>
                <a:rPr lang="en-US" sz="1800" dirty="0" err="1" smtClean="0"/>
                <a:t>Gutzwiller</a:t>
              </a:r>
              <a:r>
                <a:rPr lang="en-US" sz="1800" dirty="0" smtClean="0"/>
                <a:t>.  Washington D.C.: Island Press.  169-181.</a:t>
              </a:r>
            </a:p>
            <a:p>
              <a:r>
                <a:rPr lang="en-US" sz="1800" dirty="0" smtClean="0"/>
                <a:t>Knight, R.L., and D.N. Cole.  1995a.  “Wildlife Responses to Recreationists”</a:t>
              </a:r>
              <a:r>
                <a:rPr lang="en-US" sz="1800" i="1" dirty="0" smtClean="0"/>
                <a:t> Wildlife and </a:t>
              </a:r>
            </a:p>
            <a:p>
              <a:r>
                <a:rPr lang="en-US" sz="1800" i="1" dirty="0" smtClean="0"/>
                <a:t>     Recreationists: Coexistence Through Management and Research.  </a:t>
              </a:r>
              <a:r>
                <a:rPr lang="en-US" sz="1800" dirty="0" smtClean="0"/>
                <a:t>Ed.  R.L. Knight and K.J </a:t>
              </a:r>
            </a:p>
            <a:p>
              <a:r>
                <a:rPr lang="en-US" sz="1800" dirty="0" smtClean="0"/>
                <a:t>     </a:t>
              </a:r>
              <a:r>
                <a:rPr lang="en-US" sz="1800" dirty="0" err="1" smtClean="0"/>
                <a:t>Gutzwiller</a:t>
              </a:r>
              <a:r>
                <a:rPr lang="en-US" sz="1800" dirty="0" smtClean="0"/>
                <a:t>.  Washington D.C.: Island Press.  51-70.</a:t>
              </a:r>
            </a:p>
            <a:p>
              <a:r>
                <a:rPr lang="en-US" sz="1800" dirty="0" smtClean="0"/>
                <a:t>MacArthur, R.A., V. </a:t>
              </a:r>
              <a:r>
                <a:rPr lang="en-US" sz="1800" dirty="0" err="1" smtClean="0"/>
                <a:t>Giest</a:t>
              </a:r>
              <a:r>
                <a:rPr lang="en-US" sz="1800" dirty="0" smtClean="0"/>
                <a:t>, and R.H. Johnston.  1982.  Cardiac and Behavioral Responses of </a:t>
              </a:r>
            </a:p>
            <a:p>
              <a:r>
                <a:rPr lang="en-US" sz="1800" dirty="0" smtClean="0"/>
                <a:t>     Mountain Sheep to Human Disturbance.  </a:t>
              </a:r>
              <a:r>
                <a:rPr lang="en-US" sz="1800" i="1" dirty="0" smtClean="0"/>
                <a:t>Journal of Wildlife Management</a:t>
              </a:r>
              <a:r>
                <a:rPr lang="en-US" sz="1800" dirty="0" smtClean="0"/>
                <a:t>.  46: 351-358. </a:t>
              </a:r>
            </a:p>
            <a:p>
              <a:r>
                <a:rPr lang="en-US" sz="1800" dirty="0" smtClean="0"/>
                <a:t>Thompson, </a:t>
              </a:r>
              <a:r>
                <a:rPr lang="en-US" sz="1800" dirty="0" err="1" smtClean="0"/>
                <a:t>j.D</a:t>
              </a:r>
              <a:r>
                <a:rPr lang="en-US" sz="1800" dirty="0" smtClean="0"/>
                <a:t>., I.J. Davidson, S. </a:t>
              </a:r>
              <a:r>
                <a:rPr lang="en-US" sz="1800" dirty="0" err="1" smtClean="0"/>
                <a:t>O’Donnel</a:t>
              </a:r>
              <a:r>
                <a:rPr lang="en-US" sz="1800" dirty="0" smtClean="0"/>
                <a:t>, and E. </a:t>
              </a:r>
              <a:r>
                <a:rPr lang="en-US" sz="1800" dirty="0" err="1" smtClean="0"/>
                <a:t>Brazean</a:t>
              </a:r>
              <a:r>
                <a:rPr lang="en-US" sz="1800" dirty="0" smtClean="0"/>
                <a:t>.  1988.   Use of track transects to </a:t>
              </a:r>
            </a:p>
            <a:p>
              <a:r>
                <a:rPr lang="en-US" sz="1800" dirty="0" smtClean="0"/>
                <a:t>     measure the relative occurrences of some boreal mammals in uncut forest and regeneration </a:t>
              </a:r>
            </a:p>
            <a:p>
              <a:r>
                <a:rPr lang="en-US" sz="1800" dirty="0" smtClean="0"/>
                <a:t>     stands.  </a:t>
              </a:r>
              <a:r>
                <a:rPr lang="en-US" sz="1800" i="1" dirty="0" smtClean="0"/>
                <a:t>Canadian Journal of Zoology</a:t>
              </a:r>
              <a:r>
                <a:rPr lang="en-US" sz="1800" dirty="0" smtClean="0"/>
                <a:t>  67: 1816-1823.</a:t>
              </a:r>
              <a:endParaRPr lang="en-US" sz="1800" dirty="0"/>
            </a:p>
          </p:txBody>
        </p:sp>
      </p:grpSp>
      <p:pic>
        <p:nvPicPr>
          <p:cNvPr id="64" name="Picture 731" descr="new_flc_logo"/>
          <p:cNvPicPr>
            <a:picLocks noChangeAspect="1" noChangeArrowheads="1"/>
          </p:cNvPicPr>
          <p:nvPr/>
        </p:nvPicPr>
        <p:blipFill>
          <a:blip r:embed="rId10" cstate="print"/>
          <a:srcRect/>
          <a:stretch>
            <a:fillRect/>
          </a:stretch>
        </p:blipFill>
        <p:spPr bwMode="auto">
          <a:xfrm>
            <a:off x="2185830" y="957154"/>
            <a:ext cx="2085975" cy="3571900"/>
          </a:xfrm>
          <a:prstGeom prst="rect">
            <a:avLst/>
          </a:prstGeom>
          <a:noFill/>
        </p:spPr>
      </p:pic>
      <p:grpSp>
        <p:nvGrpSpPr>
          <p:cNvPr id="76" name="Group 75"/>
          <p:cNvGrpSpPr>
            <a:grpSpLocks noChangeAspect="1"/>
          </p:cNvGrpSpPr>
          <p:nvPr/>
        </p:nvGrpSpPr>
        <p:grpSpPr>
          <a:xfrm>
            <a:off x="21545528" y="5957814"/>
            <a:ext cx="10858576" cy="7955281"/>
            <a:chOff x="22402784" y="7386573"/>
            <a:chExt cx="7643866" cy="5412507"/>
          </a:xfrm>
        </p:grpSpPr>
        <p:sp>
          <p:nvSpPr>
            <p:cNvPr id="72" name="Rectangle 71"/>
            <p:cNvSpPr/>
            <p:nvPr/>
          </p:nvSpPr>
          <p:spPr bwMode="auto">
            <a:xfrm>
              <a:off x="22402784" y="7386573"/>
              <a:ext cx="7643866" cy="5412507"/>
            </a:xfrm>
            <a:prstGeom prst="rect">
              <a:avLst/>
            </a:prstGeom>
            <a:solidFill>
              <a:srgbClr val="FBFEDE"/>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60475"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pic>
          <p:nvPicPr>
            <p:cNvPr id="2083" name="Picture 35" descr="C:\Users\Torrey\AppData\Local\Microsoft\Windows\Temporary Internet Files\Low\Content.IE5\6VOLSF0I\NWRed_4-15[1].jpg"/>
            <p:cNvPicPr>
              <a:picLocks noChangeAspect="1" noChangeArrowheads="1"/>
            </p:cNvPicPr>
            <p:nvPr/>
          </p:nvPicPr>
          <p:blipFill>
            <a:blip r:embed="rId11" cstate="print"/>
            <a:srcRect/>
            <a:stretch>
              <a:fillRect/>
            </a:stretch>
          </p:blipFill>
          <p:spPr bwMode="auto">
            <a:xfrm>
              <a:off x="26260436" y="7458012"/>
              <a:ext cx="3737506" cy="4836773"/>
            </a:xfrm>
            <a:prstGeom prst="rect">
              <a:avLst/>
            </a:prstGeom>
            <a:noFill/>
          </p:spPr>
        </p:pic>
        <p:sp>
          <p:nvSpPr>
            <p:cNvPr id="75" name="TextBox 74"/>
            <p:cNvSpPr txBox="1"/>
            <p:nvPr/>
          </p:nvSpPr>
          <p:spPr>
            <a:xfrm>
              <a:off x="22545660" y="12315796"/>
              <a:ext cx="7400413" cy="439742"/>
            </a:xfrm>
            <a:prstGeom prst="rect">
              <a:avLst/>
            </a:prstGeom>
            <a:noFill/>
          </p:spPr>
          <p:txBody>
            <a:bodyPr wrap="square" rtlCol="0">
              <a:spAutoFit/>
            </a:bodyPr>
            <a:lstStyle/>
            <a:p>
              <a:r>
                <a:rPr lang="en-US" sz="1800" b="1" dirty="0" smtClean="0"/>
                <a:t>Figure 3</a:t>
              </a:r>
              <a:r>
                <a:rPr lang="en-US" sz="1800" dirty="0" smtClean="0"/>
                <a:t>.  Examples of two of the maps that I created for each transect.  Individual track locations were recorded using a handheld GPS unit.</a:t>
              </a:r>
              <a:endParaRPr lang="en-US" sz="1800" dirty="0"/>
            </a:p>
          </p:txBody>
        </p:sp>
      </p:grpSp>
      <p:pic>
        <p:nvPicPr>
          <p:cNvPr id="2078" name="Picture 30" descr="C:\Users\Torrey\Pictures\gpsmap\SW_CoalBank_4-11new.jpg"/>
          <p:cNvPicPr>
            <a:picLocks noChangeAspect="1" noChangeArrowheads="1"/>
          </p:cNvPicPr>
          <p:nvPr/>
        </p:nvPicPr>
        <p:blipFill>
          <a:blip r:embed="rId12" cstate="print"/>
          <a:srcRect/>
          <a:stretch>
            <a:fillRect/>
          </a:stretch>
        </p:blipFill>
        <p:spPr bwMode="auto">
          <a:xfrm>
            <a:off x="21688404" y="6100690"/>
            <a:ext cx="5454589" cy="7058880"/>
          </a:xfrm>
          <a:prstGeom prst="rect">
            <a:avLst/>
          </a:prstGeom>
          <a:noFill/>
        </p:spPr>
      </p:pic>
      <p:sp>
        <p:nvSpPr>
          <p:cNvPr id="60" name="Rectangle 59"/>
          <p:cNvSpPr/>
          <p:nvPr/>
        </p:nvSpPr>
        <p:spPr bwMode="auto">
          <a:xfrm>
            <a:off x="38833524" y="30318172"/>
            <a:ext cx="9358378" cy="1214446"/>
          </a:xfrm>
          <a:prstGeom prst="rect">
            <a:avLst/>
          </a:prstGeom>
          <a:solidFill>
            <a:srgbClr val="FBFEDE"/>
          </a:solidFill>
          <a:ln w="381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60475" rtl="0" eaLnBrk="0" fontAlgn="base" latinLnBrk="0" hangingPunct="0">
              <a:lnSpc>
                <a:spcPct val="100000"/>
              </a:lnSpc>
              <a:spcBef>
                <a:spcPct val="0"/>
              </a:spcBef>
              <a:spcAft>
                <a:spcPct val="0"/>
              </a:spcAft>
              <a:buClrTx/>
              <a:buSzTx/>
              <a:buFontTx/>
              <a:buNone/>
              <a:tabLst/>
            </a:pPr>
            <a:r>
              <a:rPr kumimoji="0" lang="en-US" sz="2100" b="0" i="0" strike="noStrike" cap="none" normalizeH="0" baseline="0" dirty="0" smtClean="0">
                <a:ln>
                  <a:noFill/>
                </a:ln>
                <a:solidFill>
                  <a:schemeClr val="tx1"/>
                </a:solidFill>
                <a:effectLst/>
                <a:latin typeface="Times New Roman" pitchFamily="18" charset="0"/>
              </a:rPr>
              <a:t>     </a:t>
            </a:r>
            <a:r>
              <a:rPr kumimoji="0" lang="en-US" sz="2100" b="0" i="0" strike="noStrike" cap="none" normalizeH="0" dirty="0" smtClean="0">
                <a:ln>
                  <a:noFill/>
                </a:ln>
                <a:solidFill>
                  <a:schemeClr val="tx1"/>
                </a:solidFill>
                <a:effectLst/>
                <a:latin typeface="Times New Roman" pitchFamily="18" charset="0"/>
              </a:rPr>
              <a:t>                                                 </a:t>
            </a:r>
            <a:r>
              <a:rPr kumimoji="0" lang="en-US" sz="2100" b="1" i="0" u="sng" strike="noStrike" cap="none" normalizeH="0" dirty="0" smtClean="0">
                <a:ln>
                  <a:noFill/>
                </a:ln>
                <a:solidFill>
                  <a:schemeClr val="tx1"/>
                </a:solidFill>
                <a:effectLst/>
                <a:latin typeface="Times New Roman" pitchFamily="18" charset="0"/>
              </a:rPr>
              <a:t>Ackn</a:t>
            </a:r>
            <a:r>
              <a:rPr lang="en-US" sz="2100" b="1" u="sng" dirty="0" smtClean="0"/>
              <a:t>owledgements</a:t>
            </a:r>
          </a:p>
          <a:p>
            <a:pPr marL="0" marR="0" indent="0" algn="l" defTabSz="1260475"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Times New Roman" pitchFamily="18" charset="0"/>
              </a:rPr>
              <a:t>     I would Like</a:t>
            </a:r>
            <a:r>
              <a:rPr kumimoji="0" lang="en-US" i="0" u="none" strike="noStrike" cap="none" normalizeH="0" dirty="0" smtClean="0">
                <a:ln>
                  <a:noFill/>
                </a:ln>
                <a:solidFill>
                  <a:schemeClr val="tx1"/>
                </a:solidFill>
                <a:effectLst/>
                <a:latin typeface="Times New Roman" pitchFamily="18" charset="0"/>
              </a:rPr>
              <a:t> to Thank Dr. Julie </a:t>
            </a:r>
            <a:r>
              <a:rPr kumimoji="0" lang="en-US" i="0" u="none" strike="noStrike" cap="none" normalizeH="0" dirty="0" err="1" smtClean="0">
                <a:ln>
                  <a:noFill/>
                </a:ln>
                <a:solidFill>
                  <a:schemeClr val="tx1"/>
                </a:solidFill>
                <a:effectLst/>
                <a:latin typeface="Times New Roman" pitchFamily="18" charset="0"/>
              </a:rPr>
              <a:t>Korb</a:t>
            </a:r>
            <a:r>
              <a:rPr kumimoji="0" lang="en-US" i="0" u="none" strike="noStrike" cap="none" normalizeH="0" dirty="0" smtClean="0">
                <a:ln>
                  <a:noFill/>
                </a:ln>
                <a:solidFill>
                  <a:schemeClr val="tx1"/>
                </a:solidFill>
                <a:effectLst/>
                <a:latin typeface="Times New Roman" pitchFamily="18" charset="0"/>
              </a:rPr>
              <a:t>, Dr. Joe Ortega and Dr. Scott White for their help with different aspects of this project.</a:t>
            </a:r>
            <a:endParaRPr kumimoji="0" lang="en-US" i="0" u="none" strike="noStrike" cap="none" normalizeH="0" baseline="0" dirty="0" smtClean="0">
              <a:ln>
                <a:noFill/>
              </a:ln>
              <a:solidFill>
                <a:schemeClr val="tx1"/>
              </a:solidFill>
              <a:effectLst/>
              <a:latin typeface="Times New Roman" pitchFamily="18" charset="0"/>
            </a:endParaRPr>
          </a:p>
        </p:txBody>
      </p:sp>
      <p:grpSp>
        <p:nvGrpSpPr>
          <p:cNvPr id="56" name="Group 55"/>
          <p:cNvGrpSpPr/>
          <p:nvPr/>
        </p:nvGrpSpPr>
        <p:grpSpPr>
          <a:xfrm>
            <a:off x="10758389" y="17745083"/>
            <a:ext cx="10698483" cy="10972800"/>
            <a:chOff x="10758389" y="17745083"/>
            <a:chExt cx="10698483" cy="10972800"/>
          </a:xfrm>
        </p:grpSpPr>
        <p:sp>
          <p:nvSpPr>
            <p:cNvPr id="2160" name="Text Box 112"/>
            <p:cNvSpPr txBox="1">
              <a:spLocks noChangeArrowheads="1"/>
            </p:cNvSpPr>
            <p:nvPr/>
          </p:nvSpPr>
          <p:spPr bwMode="auto">
            <a:xfrm>
              <a:off x="10758391" y="17745083"/>
              <a:ext cx="10698481" cy="10972800"/>
            </a:xfrm>
            <a:prstGeom prst="rect">
              <a:avLst/>
            </a:prstGeom>
            <a:solidFill>
              <a:srgbClr val="FBFEDE"/>
            </a:solidFill>
            <a:ln w="50800" cmpd="thickThin">
              <a:solidFill>
                <a:schemeClr val="tx1"/>
              </a:solidFill>
              <a:miter lim="800000"/>
              <a:headEnd/>
              <a:tailEnd/>
            </a:ln>
            <a:effectLst/>
          </p:spPr>
          <p:txBody>
            <a:bodyPr wrap="square" lIns="126098" tIns="63048" rIns="126098" bIns="63048">
              <a:spAutoFit/>
            </a:bodyPr>
            <a:lstStyle/>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dirty="0"/>
            </a:p>
            <a:p>
              <a:pPr defTabSz="1260475">
                <a:spcBef>
                  <a:spcPct val="50000"/>
                </a:spcBef>
              </a:pPr>
              <a:endParaRPr lang="en-US" b="1" dirty="0" smtClean="0"/>
            </a:p>
            <a:p>
              <a:pPr defTabSz="1260475">
                <a:spcBef>
                  <a:spcPct val="50000"/>
                </a:spcBef>
              </a:pPr>
              <a:endParaRPr lang="en-US" dirty="0"/>
            </a:p>
          </p:txBody>
        </p:sp>
        <p:sp>
          <p:nvSpPr>
            <p:cNvPr id="70" name="TextBox 69"/>
            <p:cNvSpPr txBox="1"/>
            <p:nvPr/>
          </p:nvSpPr>
          <p:spPr>
            <a:xfrm>
              <a:off x="10829829" y="26031891"/>
              <a:ext cx="3031599" cy="2585323"/>
            </a:xfrm>
            <a:prstGeom prst="rect">
              <a:avLst/>
            </a:prstGeom>
            <a:noFill/>
          </p:spPr>
          <p:txBody>
            <a:bodyPr wrap="none" rtlCol="0">
              <a:spAutoFit/>
            </a:bodyPr>
            <a:lstStyle/>
            <a:p>
              <a:r>
                <a:rPr lang="en-US" sz="1800" b="1" dirty="0" smtClean="0"/>
                <a:t>Figure 1.</a:t>
              </a:r>
              <a:r>
                <a:rPr lang="en-US" sz="1800" dirty="0" smtClean="0"/>
                <a:t>  Maps created using</a:t>
              </a:r>
            </a:p>
            <a:p>
              <a:r>
                <a:rPr lang="en-US" sz="1800" dirty="0" smtClean="0"/>
                <a:t>GIS software showing the</a:t>
              </a:r>
            </a:p>
            <a:p>
              <a:r>
                <a:rPr lang="en-US" sz="1800" dirty="0" smtClean="0"/>
                <a:t>Locations of the 6 transects</a:t>
              </a:r>
            </a:p>
            <a:p>
              <a:r>
                <a:rPr lang="en-US" sz="1800" dirty="0" smtClean="0"/>
                <a:t>Within the Red Mountain</a:t>
              </a:r>
            </a:p>
            <a:p>
              <a:r>
                <a:rPr lang="en-US" sz="1800" dirty="0" smtClean="0"/>
                <a:t>Pass, and </a:t>
              </a:r>
              <a:r>
                <a:rPr lang="en-US" sz="1800" dirty="0" err="1" smtClean="0"/>
                <a:t>Molas</a:t>
              </a:r>
              <a:r>
                <a:rPr lang="en-US" sz="1800" dirty="0" smtClean="0"/>
                <a:t> and Coal</a:t>
              </a:r>
            </a:p>
            <a:p>
              <a:r>
                <a:rPr lang="en-US" sz="1800" dirty="0" smtClean="0"/>
                <a:t>Bank Pass area (above), and </a:t>
              </a:r>
            </a:p>
            <a:p>
              <a:r>
                <a:rPr lang="en-US" sz="1800" dirty="0" smtClean="0"/>
                <a:t>map showing the location of </a:t>
              </a:r>
            </a:p>
            <a:p>
              <a:r>
                <a:rPr lang="en-US" sz="1800" dirty="0" smtClean="0"/>
                <a:t>the study area within Colorado</a:t>
              </a:r>
            </a:p>
            <a:p>
              <a:r>
                <a:rPr lang="en-US" sz="1800" dirty="0" smtClean="0"/>
                <a:t>(right). </a:t>
              </a:r>
              <a:endParaRPr lang="en-US" sz="1800" dirty="0"/>
            </a:p>
          </p:txBody>
        </p:sp>
        <p:pic>
          <p:nvPicPr>
            <p:cNvPr id="2" name="Picture 30" descr="C:\Users\Torrey\AppData\Local\Microsoft\Windows\Temporary Internet Files\Low\Content.IE5\6VOLSF0I\Transect_location_map2[1].jpg"/>
            <p:cNvPicPr>
              <a:picLocks noChangeAspect="1" noChangeArrowheads="1"/>
            </p:cNvPicPr>
            <p:nvPr/>
          </p:nvPicPr>
          <p:blipFill>
            <a:blip r:embed="rId13" cstate="print"/>
            <a:srcRect/>
            <a:stretch>
              <a:fillRect/>
            </a:stretch>
          </p:blipFill>
          <p:spPr bwMode="auto">
            <a:xfrm>
              <a:off x="10758389" y="17816522"/>
              <a:ext cx="10539205" cy="8143932"/>
            </a:xfrm>
            <a:prstGeom prst="rect">
              <a:avLst/>
            </a:prstGeom>
            <a:noFill/>
          </p:spPr>
        </p:pic>
        <p:pic>
          <p:nvPicPr>
            <p:cNvPr id="2081" name="Picture 33" descr="C:\Users\Torrey\Pictures\Colorado_Map1.JPG"/>
            <p:cNvPicPr>
              <a:picLocks noChangeAspect="1" noChangeArrowheads="1"/>
            </p:cNvPicPr>
            <p:nvPr/>
          </p:nvPicPr>
          <p:blipFill>
            <a:blip r:embed="rId14" cstate="print"/>
            <a:srcRect/>
            <a:stretch>
              <a:fillRect/>
            </a:stretch>
          </p:blipFill>
          <p:spPr bwMode="auto">
            <a:xfrm>
              <a:off x="14044539" y="24103065"/>
              <a:ext cx="7232730" cy="4517243"/>
            </a:xfrm>
            <a:prstGeom prst="rect">
              <a:avLst/>
            </a:prstGeom>
            <a:noFill/>
          </p:spPr>
        </p:pic>
      </p:gr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00CC99"/>
      </a:lt1>
      <a:dk2>
        <a:srgbClr val="000000"/>
      </a:dk2>
      <a:lt2>
        <a:srgbClr val="808080"/>
      </a:lt2>
      <a:accent1>
        <a:srgbClr val="00CC99"/>
      </a:accent1>
      <a:accent2>
        <a:srgbClr val="3333CC"/>
      </a:accent2>
      <a:accent3>
        <a:srgbClr val="AAE2CA"/>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6047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6047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14277</TotalTime>
  <Words>1975</Words>
  <Application>Microsoft Office PowerPoint</Application>
  <PresentationFormat>Custom</PresentationFormat>
  <Paragraphs>271</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Chart</vt:lpstr>
      <vt:lpstr>Slide 1</vt:lpstr>
    </vt:vector>
  </TitlesOfParts>
  <Company>Argus Technical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Ken Korb</dc:creator>
  <cp:lastModifiedBy>Helpline</cp:lastModifiedBy>
  <cp:revision>355</cp:revision>
  <cp:lastPrinted>1999-10-17T20:16:48Z</cp:lastPrinted>
  <dcterms:created xsi:type="dcterms:W3CDTF">1999-10-13T20:33:42Z</dcterms:created>
  <dcterms:modified xsi:type="dcterms:W3CDTF">2010-03-16T22:38:27Z</dcterms:modified>
</cp:coreProperties>
</file>